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9" r:id="rId5"/>
    <p:sldId id="290" r:id="rId6"/>
    <p:sldId id="288" r:id="rId7"/>
    <p:sldId id="291" r:id="rId8"/>
    <p:sldId id="295" r:id="rId9"/>
    <p:sldId id="299" r:id="rId10"/>
    <p:sldId id="296" r:id="rId11"/>
    <p:sldId id="300" r:id="rId12"/>
    <p:sldId id="298" r:id="rId13"/>
    <p:sldId id="297" r:id="rId14"/>
    <p:sldId id="283" r:id="rId15"/>
    <p:sldId id="260" r:id="rId16"/>
    <p:sldId id="304" r:id="rId17"/>
    <p:sldId id="284" r:id="rId18"/>
    <p:sldId id="285" r:id="rId19"/>
    <p:sldId id="286" r:id="rId20"/>
    <p:sldId id="287" r:id="rId21"/>
    <p:sldId id="289" r:id="rId22"/>
    <p:sldId id="292" r:id="rId23"/>
    <p:sldId id="303"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plan - Typing box version" id="{E59A04F6-1BC0-450E-A88E-AD47B3B257F0}">
          <p14:sldIdLst>
            <p14:sldId id="259"/>
            <p14:sldId id="290"/>
            <p14:sldId id="288"/>
            <p14:sldId id="291"/>
            <p14:sldId id="295"/>
            <p14:sldId id="299"/>
            <p14:sldId id="296"/>
            <p14:sldId id="300"/>
            <p14:sldId id="298"/>
            <p14:sldId id="297"/>
            <p14:sldId id="283"/>
            <p14:sldId id="260"/>
            <p14:sldId id="304"/>
            <p14:sldId id="284"/>
            <p14:sldId id="285"/>
            <p14:sldId id="286"/>
            <p14:sldId id="287"/>
            <p14:sldId id="289"/>
            <p14:sldId id="292"/>
            <p14:sldId id="303"/>
            <p14:sldId id="2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ngbo" initials="Z" lastIdx="1" clrIdx="0">
    <p:extLst>
      <p:ext uri="{19B8F6BF-5375-455C-9EA6-DF929625EA0E}">
        <p15:presenceInfo xmlns:p15="http://schemas.microsoft.com/office/powerpoint/2012/main" userId="Zhongb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2" d="100"/>
          <a:sy n="92" d="100"/>
        </p:scale>
        <p:origin x="92" y="2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ngbo" userId="480ce8a1-c66b-4fda-bac1-ae231b162a91" providerId="ADAL" clId="{096FC461-9794-4FBA-9777-04F6EAFC5F9F}"/>
    <pc:docChg chg="modSld">
      <pc:chgData name="Zhongbo" userId="480ce8a1-c66b-4fda-bac1-ae231b162a91" providerId="ADAL" clId="{096FC461-9794-4FBA-9777-04F6EAFC5F9F}" dt="2021-05-27T15:47:49.082" v="4" actId="20577"/>
      <pc:docMkLst>
        <pc:docMk/>
      </pc:docMkLst>
      <pc:sldChg chg="modSp mod">
        <pc:chgData name="Zhongbo" userId="480ce8a1-c66b-4fda-bac1-ae231b162a91" providerId="ADAL" clId="{096FC461-9794-4FBA-9777-04F6EAFC5F9F}" dt="2021-05-27T15:47:49.082" v="4" actId="20577"/>
        <pc:sldMkLst>
          <pc:docMk/>
          <pc:sldMk cId="3262420100" sldId="289"/>
        </pc:sldMkLst>
        <pc:graphicFrameChg chg="modGraphic">
          <ac:chgData name="Zhongbo" userId="480ce8a1-c66b-4fda-bac1-ae231b162a91" providerId="ADAL" clId="{096FC461-9794-4FBA-9777-04F6EAFC5F9F}" dt="2021-05-27T15:47:49.082" v="4" actId="20577"/>
          <ac:graphicFrameMkLst>
            <pc:docMk/>
            <pc:sldMk cId="3262420100" sldId="289"/>
            <ac:graphicFrameMk id="6" creationId="{88806180-BFBB-4AE4-B36D-69854E3DCE5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3DA237-175B-4568-AC09-DD4DE7CC8B63}" type="datetimeFigureOut">
              <a:rPr lang="en-US" smtClean="0"/>
              <a:t>5/27/2021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B5358-4952-4248-B530-EBA2E9D96F7F}" type="slidenum">
              <a:rPr lang="en-US" smtClean="0"/>
              <a:t>‹#›</a:t>
            </a:fld>
            <a:endParaRPr lang="en-US"/>
          </a:p>
        </p:txBody>
      </p:sp>
    </p:spTree>
    <p:extLst>
      <p:ext uri="{BB962C8B-B14F-4D97-AF65-F5344CB8AC3E}">
        <p14:creationId xmlns:p14="http://schemas.microsoft.com/office/powerpoint/2010/main" val="617120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4687A-D626-4AFA-A167-463AE0C446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44248B-6EC5-427B-B00D-3E6CB354D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B2AE9-227E-4512-92E2-0D1AD66EAD61}"/>
              </a:ext>
            </a:extLst>
          </p:cNvPr>
          <p:cNvSpPr>
            <a:spLocks noGrp="1"/>
          </p:cNvSpPr>
          <p:nvPr>
            <p:ph type="dt" sz="half" idx="10"/>
          </p:nvPr>
        </p:nvSpPr>
        <p:spPr/>
        <p:txBody>
          <a:bodyPr/>
          <a:lstStyle/>
          <a:p>
            <a:fld id="{F9002C2C-5CC5-4637-B32E-A0992F515E19}" type="datetimeFigureOut">
              <a:rPr lang="en-US" smtClean="0"/>
              <a:t>5/27/2021</a:t>
            </a:fld>
            <a:endParaRPr lang="en-US"/>
          </a:p>
        </p:txBody>
      </p:sp>
      <p:sp>
        <p:nvSpPr>
          <p:cNvPr id="5" name="Footer Placeholder 4">
            <a:extLst>
              <a:ext uri="{FF2B5EF4-FFF2-40B4-BE49-F238E27FC236}">
                <a16:creationId xmlns:a16="http://schemas.microsoft.com/office/drawing/2014/main" id="{C5051426-2BA1-4703-AF0A-9B22CBF4B1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54545-418E-44FA-83E5-E476102B5545}"/>
              </a:ext>
            </a:extLst>
          </p:cNvPr>
          <p:cNvSpPr>
            <a:spLocks noGrp="1"/>
          </p:cNvSpPr>
          <p:nvPr>
            <p:ph type="sldNum" sz="quarter" idx="12"/>
          </p:nvPr>
        </p:nvSpPr>
        <p:spPr/>
        <p:txBody>
          <a:bodyPr/>
          <a:lstStyle/>
          <a:p>
            <a:fld id="{78F55204-BDA7-4CFF-B896-14FA87E15682}" type="slidenum">
              <a:rPr lang="en-US" smtClean="0"/>
              <a:t>‹#›</a:t>
            </a:fld>
            <a:endParaRPr lang="en-US"/>
          </a:p>
        </p:txBody>
      </p:sp>
    </p:spTree>
    <p:extLst>
      <p:ext uri="{BB962C8B-B14F-4D97-AF65-F5344CB8AC3E}">
        <p14:creationId xmlns:p14="http://schemas.microsoft.com/office/powerpoint/2010/main" val="3814301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820C-4318-43BF-B5DD-6F19054E1D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97A29D-F4A4-404A-BA98-4283D50C5C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BE32A-E81F-453E-AD40-5811537D3D85}"/>
              </a:ext>
            </a:extLst>
          </p:cNvPr>
          <p:cNvSpPr>
            <a:spLocks noGrp="1"/>
          </p:cNvSpPr>
          <p:nvPr>
            <p:ph type="dt" sz="half" idx="10"/>
          </p:nvPr>
        </p:nvSpPr>
        <p:spPr/>
        <p:txBody>
          <a:bodyPr/>
          <a:lstStyle/>
          <a:p>
            <a:fld id="{F9002C2C-5CC5-4637-B32E-A0992F515E19}" type="datetimeFigureOut">
              <a:rPr lang="en-US" smtClean="0"/>
              <a:t>5/27/2021</a:t>
            </a:fld>
            <a:endParaRPr lang="en-US"/>
          </a:p>
        </p:txBody>
      </p:sp>
      <p:sp>
        <p:nvSpPr>
          <p:cNvPr id="5" name="Footer Placeholder 4">
            <a:extLst>
              <a:ext uri="{FF2B5EF4-FFF2-40B4-BE49-F238E27FC236}">
                <a16:creationId xmlns:a16="http://schemas.microsoft.com/office/drawing/2014/main" id="{B5CE402F-E728-4C65-A6D3-D6B4509E7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B1A48-4C4C-4823-89A1-79F9E0297ABD}"/>
              </a:ext>
            </a:extLst>
          </p:cNvPr>
          <p:cNvSpPr>
            <a:spLocks noGrp="1"/>
          </p:cNvSpPr>
          <p:nvPr>
            <p:ph type="sldNum" sz="quarter" idx="12"/>
          </p:nvPr>
        </p:nvSpPr>
        <p:spPr/>
        <p:txBody>
          <a:bodyPr/>
          <a:lstStyle/>
          <a:p>
            <a:fld id="{78F55204-BDA7-4CFF-B896-14FA87E15682}" type="slidenum">
              <a:rPr lang="en-US" smtClean="0"/>
              <a:t>‹#›</a:t>
            </a:fld>
            <a:endParaRPr lang="en-US"/>
          </a:p>
        </p:txBody>
      </p:sp>
    </p:spTree>
    <p:extLst>
      <p:ext uri="{BB962C8B-B14F-4D97-AF65-F5344CB8AC3E}">
        <p14:creationId xmlns:p14="http://schemas.microsoft.com/office/powerpoint/2010/main" val="2461348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4D1E3C-CCA8-4634-A3D6-096BE645F7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4C5518-43BB-4B90-84F5-05BE54C23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14E2-B9B0-4A8B-83BF-AB1B5E6C871A}"/>
              </a:ext>
            </a:extLst>
          </p:cNvPr>
          <p:cNvSpPr>
            <a:spLocks noGrp="1"/>
          </p:cNvSpPr>
          <p:nvPr>
            <p:ph type="dt" sz="half" idx="10"/>
          </p:nvPr>
        </p:nvSpPr>
        <p:spPr/>
        <p:txBody>
          <a:bodyPr/>
          <a:lstStyle/>
          <a:p>
            <a:fld id="{F9002C2C-5CC5-4637-B32E-A0992F515E19}" type="datetimeFigureOut">
              <a:rPr lang="en-US" smtClean="0"/>
              <a:t>5/27/2021</a:t>
            </a:fld>
            <a:endParaRPr lang="en-US"/>
          </a:p>
        </p:txBody>
      </p:sp>
      <p:sp>
        <p:nvSpPr>
          <p:cNvPr id="5" name="Footer Placeholder 4">
            <a:extLst>
              <a:ext uri="{FF2B5EF4-FFF2-40B4-BE49-F238E27FC236}">
                <a16:creationId xmlns:a16="http://schemas.microsoft.com/office/drawing/2014/main" id="{2E4D7293-FA96-4B6E-90FE-21687AC07D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7EE34-765E-4B5B-9D25-6B4EFE51AEF0}"/>
              </a:ext>
            </a:extLst>
          </p:cNvPr>
          <p:cNvSpPr>
            <a:spLocks noGrp="1"/>
          </p:cNvSpPr>
          <p:nvPr>
            <p:ph type="sldNum" sz="quarter" idx="12"/>
          </p:nvPr>
        </p:nvSpPr>
        <p:spPr/>
        <p:txBody>
          <a:bodyPr/>
          <a:lstStyle/>
          <a:p>
            <a:fld id="{78F55204-BDA7-4CFF-B896-14FA87E15682}" type="slidenum">
              <a:rPr lang="en-US" smtClean="0"/>
              <a:t>‹#›</a:t>
            </a:fld>
            <a:endParaRPr lang="en-US"/>
          </a:p>
        </p:txBody>
      </p:sp>
    </p:spTree>
    <p:extLst>
      <p:ext uri="{BB962C8B-B14F-4D97-AF65-F5344CB8AC3E}">
        <p14:creationId xmlns:p14="http://schemas.microsoft.com/office/powerpoint/2010/main" val="993607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DE3A-49D0-44D8-A6F4-6653F3B615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74261B-D646-4BF5-8CDB-E0FEE77203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9AE8F9-ECAF-4DE5-87FA-3BEE3B303DD1}"/>
              </a:ext>
            </a:extLst>
          </p:cNvPr>
          <p:cNvSpPr>
            <a:spLocks noGrp="1"/>
          </p:cNvSpPr>
          <p:nvPr>
            <p:ph type="dt" sz="half" idx="10"/>
          </p:nvPr>
        </p:nvSpPr>
        <p:spPr/>
        <p:txBody>
          <a:bodyPr/>
          <a:lstStyle/>
          <a:p>
            <a:fld id="{F9002C2C-5CC5-4637-B32E-A0992F515E19}" type="datetimeFigureOut">
              <a:rPr lang="en-US" smtClean="0"/>
              <a:t>5/27/2021</a:t>
            </a:fld>
            <a:endParaRPr lang="en-US"/>
          </a:p>
        </p:txBody>
      </p:sp>
      <p:sp>
        <p:nvSpPr>
          <p:cNvPr id="5" name="Footer Placeholder 4">
            <a:extLst>
              <a:ext uri="{FF2B5EF4-FFF2-40B4-BE49-F238E27FC236}">
                <a16:creationId xmlns:a16="http://schemas.microsoft.com/office/drawing/2014/main" id="{FFDEF5CF-284C-4B7A-AF26-8273DFBA7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7386-AF22-4BB0-B06A-67B48C98F1CB}"/>
              </a:ext>
            </a:extLst>
          </p:cNvPr>
          <p:cNvSpPr>
            <a:spLocks noGrp="1"/>
          </p:cNvSpPr>
          <p:nvPr>
            <p:ph type="sldNum" sz="quarter" idx="12"/>
          </p:nvPr>
        </p:nvSpPr>
        <p:spPr/>
        <p:txBody>
          <a:bodyPr/>
          <a:lstStyle/>
          <a:p>
            <a:fld id="{78F55204-BDA7-4CFF-B896-14FA87E15682}" type="slidenum">
              <a:rPr lang="en-US" smtClean="0"/>
              <a:t>‹#›</a:t>
            </a:fld>
            <a:endParaRPr lang="en-US"/>
          </a:p>
        </p:txBody>
      </p:sp>
    </p:spTree>
    <p:extLst>
      <p:ext uri="{BB962C8B-B14F-4D97-AF65-F5344CB8AC3E}">
        <p14:creationId xmlns:p14="http://schemas.microsoft.com/office/powerpoint/2010/main" val="476433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C2C20-27E5-4BAF-B076-D6D9386BC7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CBAA09-76CC-4B4C-96EB-42E67987AE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516083-94D0-4208-A2DD-997085148DB8}"/>
              </a:ext>
            </a:extLst>
          </p:cNvPr>
          <p:cNvSpPr>
            <a:spLocks noGrp="1"/>
          </p:cNvSpPr>
          <p:nvPr>
            <p:ph type="dt" sz="half" idx="10"/>
          </p:nvPr>
        </p:nvSpPr>
        <p:spPr/>
        <p:txBody>
          <a:bodyPr/>
          <a:lstStyle/>
          <a:p>
            <a:fld id="{F9002C2C-5CC5-4637-B32E-A0992F515E19}" type="datetimeFigureOut">
              <a:rPr lang="en-US" smtClean="0"/>
              <a:t>5/27/2021</a:t>
            </a:fld>
            <a:endParaRPr lang="en-US"/>
          </a:p>
        </p:txBody>
      </p:sp>
      <p:sp>
        <p:nvSpPr>
          <p:cNvPr id="5" name="Footer Placeholder 4">
            <a:extLst>
              <a:ext uri="{FF2B5EF4-FFF2-40B4-BE49-F238E27FC236}">
                <a16:creationId xmlns:a16="http://schemas.microsoft.com/office/drawing/2014/main" id="{58E929FB-F7FE-4AF3-BDA1-9966033F3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DB7D-9937-4CDF-B13E-77E9E351E81C}"/>
              </a:ext>
            </a:extLst>
          </p:cNvPr>
          <p:cNvSpPr>
            <a:spLocks noGrp="1"/>
          </p:cNvSpPr>
          <p:nvPr>
            <p:ph type="sldNum" sz="quarter" idx="12"/>
          </p:nvPr>
        </p:nvSpPr>
        <p:spPr/>
        <p:txBody>
          <a:bodyPr/>
          <a:lstStyle/>
          <a:p>
            <a:fld id="{78F55204-BDA7-4CFF-B896-14FA87E15682}" type="slidenum">
              <a:rPr lang="en-US" smtClean="0"/>
              <a:t>‹#›</a:t>
            </a:fld>
            <a:endParaRPr lang="en-US"/>
          </a:p>
        </p:txBody>
      </p:sp>
    </p:spTree>
    <p:extLst>
      <p:ext uri="{BB962C8B-B14F-4D97-AF65-F5344CB8AC3E}">
        <p14:creationId xmlns:p14="http://schemas.microsoft.com/office/powerpoint/2010/main" val="46865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F11D-7779-4B7B-988E-8304AF1A6B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F8F80-A0D5-4AB2-A5D4-C17A3C5DE5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2C26EB-81A4-4249-8DB7-736FDF2E9C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ABA30-0D8B-4E70-8832-6845D8F7300F}"/>
              </a:ext>
            </a:extLst>
          </p:cNvPr>
          <p:cNvSpPr>
            <a:spLocks noGrp="1"/>
          </p:cNvSpPr>
          <p:nvPr>
            <p:ph type="dt" sz="half" idx="10"/>
          </p:nvPr>
        </p:nvSpPr>
        <p:spPr/>
        <p:txBody>
          <a:bodyPr/>
          <a:lstStyle/>
          <a:p>
            <a:fld id="{F9002C2C-5CC5-4637-B32E-A0992F515E19}" type="datetimeFigureOut">
              <a:rPr lang="en-US" smtClean="0"/>
              <a:t>5/27/2021</a:t>
            </a:fld>
            <a:endParaRPr lang="en-US"/>
          </a:p>
        </p:txBody>
      </p:sp>
      <p:sp>
        <p:nvSpPr>
          <p:cNvPr id="6" name="Footer Placeholder 5">
            <a:extLst>
              <a:ext uri="{FF2B5EF4-FFF2-40B4-BE49-F238E27FC236}">
                <a16:creationId xmlns:a16="http://schemas.microsoft.com/office/drawing/2014/main" id="{C377055B-175A-4F51-98C9-BECAB17D66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659B5-63BC-4006-857C-4E281A691FF0}"/>
              </a:ext>
            </a:extLst>
          </p:cNvPr>
          <p:cNvSpPr>
            <a:spLocks noGrp="1"/>
          </p:cNvSpPr>
          <p:nvPr>
            <p:ph type="sldNum" sz="quarter" idx="12"/>
          </p:nvPr>
        </p:nvSpPr>
        <p:spPr/>
        <p:txBody>
          <a:bodyPr/>
          <a:lstStyle/>
          <a:p>
            <a:fld id="{78F55204-BDA7-4CFF-B896-14FA87E15682}" type="slidenum">
              <a:rPr lang="en-US" smtClean="0"/>
              <a:t>‹#›</a:t>
            </a:fld>
            <a:endParaRPr lang="en-US"/>
          </a:p>
        </p:txBody>
      </p:sp>
    </p:spTree>
    <p:extLst>
      <p:ext uri="{BB962C8B-B14F-4D97-AF65-F5344CB8AC3E}">
        <p14:creationId xmlns:p14="http://schemas.microsoft.com/office/powerpoint/2010/main" val="1230776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68C7-CBC3-4173-A09F-E97530508A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D7B340-92FC-4BF1-8986-74A2EEDE69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FB6ACD-0089-4753-9E08-283E50A3257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B3BCA2-6F6A-4F49-8247-F96985106F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B0D369-3B82-472C-8EB7-0FC8DE102A9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FA3DD-2641-42ED-AB01-EEEA86584FEC}"/>
              </a:ext>
            </a:extLst>
          </p:cNvPr>
          <p:cNvSpPr>
            <a:spLocks noGrp="1"/>
          </p:cNvSpPr>
          <p:nvPr>
            <p:ph type="dt" sz="half" idx="10"/>
          </p:nvPr>
        </p:nvSpPr>
        <p:spPr/>
        <p:txBody>
          <a:bodyPr/>
          <a:lstStyle/>
          <a:p>
            <a:fld id="{F9002C2C-5CC5-4637-B32E-A0992F515E19}" type="datetimeFigureOut">
              <a:rPr lang="en-US" smtClean="0"/>
              <a:t>5/27/2021</a:t>
            </a:fld>
            <a:endParaRPr lang="en-US"/>
          </a:p>
        </p:txBody>
      </p:sp>
      <p:sp>
        <p:nvSpPr>
          <p:cNvPr id="8" name="Footer Placeholder 7">
            <a:extLst>
              <a:ext uri="{FF2B5EF4-FFF2-40B4-BE49-F238E27FC236}">
                <a16:creationId xmlns:a16="http://schemas.microsoft.com/office/drawing/2014/main" id="{674899E6-796B-480C-868D-69BA83DF16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40E8F7-5E9A-45DC-BA9C-7F1CFA93F1E2}"/>
              </a:ext>
            </a:extLst>
          </p:cNvPr>
          <p:cNvSpPr>
            <a:spLocks noGrp="1"/>
          </p:cNvSpPr>
          <p:nvPr>
            <p:ph type="sldNum" sz="quarter" idx="12"/>
          </p:nvPr>
        </p:nvSpPr>
        <p:spPr/>
        <p:txBody>
          <a:bodyPr/>
          <a:lstStyle/>
          <a:p>
            <a:fld id="{78F55204-BDA7-4CFF-B896-14FA87E15682}" type="slidenum">
              <a:rPr lang="en-US" smtClean="0"/>
              <a:t>‹#›</a:t>
            </a:fld>
            <a:endParaRPr lang="en-US"/>
          </a:p>
        </p:txBody>
      </p:sp>
    </p:spTree>
    <p:extLst>
      <p:ext uri="{BB962C8B-B14F-4D97-AF65-F5344CB8AC3E}">
        <p14:creationId xmlns:p14="http://schemas.microsoft.com/office/powerpoint/2010/main" val="1320787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08AD-0045-415C-B643-BEC7B42704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2D1E9A-853C-4787-8BF6-6CCCBE10EEEF}"/>
              </a:ext>
            </a:extLst>
          </p:cNvPr>
          <p:cNvSpPr>
            <a:spLocks noGrp="1"/>
          </p:cNvSpPr>
          <p:nvPr>
            <p:ph type="dt" sz="half" idx="10"/>
          </p:nvPr>
        </p:nvSpPr>
        <p:spPr/>
        <p:txBody>
          <a:bodyPr/>
          <a:lstStyle/>
          <a:p>
            <a:fld id="{F9002C2C-5CC5-4637-B32E-A0992F515E19}" type="datetimeFigureOut">
              <a:rPr lang="en-US" smtClean="0"/>
              <a:t>5/27/2021</a:t>
            </a:fld>
            <a:endParaRPr lang="en-US"/>
          </a:p>
        </p:txBody>
      </p:sp>
      <p:sp>
        <p:nvSpPr>
          <p:cNvPr id="4" name="Footer Placeholder 3">
            <a:extLst>
              <a:ext uri="{FF2B5EF4-FFF2-40B4-BE49-F238E27FC236}">
                <a16:creationId xmlns:a16="http://schemas.microsoft.com/office/drawing/2014/main" id="{E54ADE2A-DCFD-4272-A913-27B565CE4F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A2442D-D310-48A7-A454-375A29E2A3A0}"/>
              </a:ext>
            </a:extLst>
          </p:cNvPr>
          <p:cNvSpPr>
            <a:spLocks noGrp="1"/>
          </p:cNvSpPr>
          <p:nvPr>
            <p:ph type="sldNum" sz="quarter" idx="12"/>
          </p:nvPr>
        </p:nvSpPr>
        <p:spPr/>
        <p:txBody>
          <a:bodyPr/>
          <a:lstStyle/>
          <a:p>
            <a:fld id="{78F55204-BDA7-4CFF-B896-14FA87E15682}" type="slidenum">
              <a:rPr lang="en-US" smtClean="0"/>
              <a:t>‹#›</a:t>
            </a:fld>
            <a:endParaRPr lang="en-US"/>
          </a:p>
        </p:txBody>
      </p:sp>
    </p:spTree>
    <p:extLst>
      <p:ext uri="{BB962C8B-B14F-4D97-AF65-F5344CB8AC3E}">
        <p14:creationId xmlns:p14="http://schemas.microsoft.com/office/powerpoint/2010/main" val="123118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9013E6-93EE-4171-A90F-F3615945866D}"/>
              </a:ext>
            </a:extLst>
          </p:cNvPr>
          <p:cNvSpPr>
            <a:spLocks noGrp="1"/>
          </p:cNvSpPr>
          <p:nvPr>
            <p:ph type="dt" sz="half" idx="10"/>
          </p:nvPr>
        </p:nvSpPr>
        <p:spPr/>
        <p:txBody>
          <a:bodyPr/>
          <a:lstStyle/>
          <a:p>
            <a:fld id="{F9002C2C-5CC5-4637-B32E-A0992F515E19}" type="datetimeFigureOut">
              <a:rPr lang="en-US" smtClean="0"/>
              <a:t>5/27/2021</a:t>
            </a:fld>
            <a:endParaRPr lang="en-US"/>
          </a:p>
        </p:txBody>
      </p:sp>
      <p:sp>
        <p:nvSpPr>
          <p:cNvPr id="3" name="Footer Placeholder 2">
            <a:extLst>
              <a:ext uri="{FF2B5EF4-FFF2-40B4-BE49-F238E27FC236}">
                <a16:creationId xmlns:a16="http://schemas.microsoft.com/office/drawing/2014/main" id="{398A3365-C73B-4E1F-AB09-9478E37A79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23C8C2-ABFE-46D7-98A3-18ED4B4997EC}"/>
              </a:ext>
            </a:extLst>
          </p:cNvPr>
          <p:cNvSpPr>
            <a:spLocks noGrp="1"/>
          </p:cNvSpPr>
          <p:nvPr>
            <p:ph type="sldNum" sz="quarter" idx="12"/>
          </p:nvPr>
        </p:nvSpPr>
        <p:spPr/>
        <p:txBody>
          <a:bodyPr/>
          <a:lstStyle/>
          <a:p>
            <a:fld id="{78F55204-BDA7-4CFF-B896-14FA87E15682}" type="slidenum">
              <a:rPr lang="en-US" smtClean="0"/>
              <a:t>‹#›</a:t>
            </a:fld>
            <a:endParaRPr lang="en-US"/>
          </a:p>
        </p:txBody>
      </p:sp>
    </p:spTree>
    <p:extLst>
      <p:ext uri="{BB962C8B-B14F-4D97-AF65-F5344CB8AC3E}">
        <p14:creationId xmlns:p14="http://schemas.microsoft.com/office/powerpoint/2010/main" val="147582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B73CB-B49A-465C-9E6B-8ADE5AC1DA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4F2BCE-CF10-4D18-82C8-B5274B7B25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93D01A-DD7C-42E5-AC92-4B3D758EE6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9CAF0E-0EC3-42B1-A543-65012420F80A}"/>
              </a:ext>
            </a:extLst>
          </p:cNvPr>
          <p:cNvSpPr>
            <a:spLocks noGrp="1"/>
          </p:cNvSpPr>
          <p:nvPr>
            <p:ph type="dt" sz="half" idx="10"/>
          </p:nvPr>
        </p:nvSpPr>
        <p:spPr/>
        <p:txBody>
          <a:bodyPr/>
          <a:lstStyle/>
          <a:p>
            <a:fld id="{F9002C2C-5CC5-4637-B32E-A0992F515E19}" type="datetimeFigureOut">
              <a:rPr lang="en-US" smtClean="0"/>
              <a:t>5/27/2021</a:t>
            </a:fld>
            <a:endParaRPr lang="en-US"/>
          </a:p>
        </p:txBody>
      </p:sp>
      <p:sp>
        <p:nvSpPr>
          <p:cNvPr id="6" name="Footer Placeholder 5">
            <a:extLst>
              <a:ext uri="{FF2B5EF4-FFF2-40B4-BE49-F238E27FC236}">
                <a16:creationId xmlns:a16="http://schemas.microsoft.com/office/drawing/2014/main" id="{22643B9D-4A6A-4699-B6A2-EB236ECE67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6C39F-A5E1-4726-A556-7E09B2CC0AD7}"/>
              </a:ext>
            </a:extLst>
          </p:cNvPr>
          <p:cNvSpPr>
            <a:spLocks noGrp="1"/>
          </p:cNvSpPr>
          <p:nvPr>
            <p:ph type="sldNum" sz="quarter" idx="12"/>
          </p:nvPr>
        </p:nvSpPr>
        <p:spPr/>
        <p:txBody>
          <a:bodyPr/>
          <a:lstStyle/>
          <a:p>
            <a:fld id="{78F55204-BDA7-4CFF-B896-14FA87E15682}" type="slidenum">
              <a:rPr lang="en-US" smtClean="0"/>
              <a:t>‹#›</a:t>
            </a:fld>
            <a:endParaRPr lang="en-US"/>
          </a:p>
        </p:txBody>
      </p:sp>
    </p:spTree>
    <p:extLst>
      <p:ext uri="{BB962C8B-B14F-4D97-AF65-F5344CB8AC3E}">
        <p14:creationId xmlns:p14="http://schemas.microsoft.com/office/powerpoint/2010/main" val="70380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70170-2359-4A1B-9AD9-3EF9829FF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BA5010-9AD6-4413-BA2C-3F67ABD47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13EECF-DD98-4677-A35F-C25582BA26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AA30F7-260D-4D7B-B3FB-8237D935A00F}"/>
              </a:ext>
            </a:extLst>
          </p:cNvPr>
          <p:cNvSpPr>
            <a:spLocks noGrp="1"/>
          </p:cNvSpPr>
          <p:nvPr>
            <p:ph type="dt" sz="half" idx="10"/>
          </p:nvPr>
        </p:nvSpPr>
        <p:spPr/>
        <p:txBody>
          <a:bodyPr/>
          <a:lstStyle/>
          <a:p>
            <a:fld id="{F9002C2C-5CC5-4637-B32E-A0992F515E19}" type="datetimeFigureOut">
              <a:rPr lang="en-US" smtClean="0"/>
              <a:t>5/27/2021</a:t>
            </a:fld>
            <a:endParaRPr lang="en-US"/>
          </a:p>
        </p:txBody>
      </p:sp>
      <p:sp>
        <p:nvSpPr>
          <p:cNvPr id="6" name="Footer Placeholder 5">
            <a:extLst>
              <a:ext uri="{FF2B5EF4-FFF2-40B4-BE49-F238E27FC236}">
                <a16:creationId xmlns:a16="http://schemas.microsoft.com/office/drawing/2014/main" id="{72002405-CC75-4A6E-9BAE-3014135F15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B02FE7-0CCD-4C25-9372-A519173053E7}"/>
              </a:ext>
            </a:extLst>
          </p:cNvPr>
          <p:cNvSpPr>
            <a:spLocks noGrp="1"/>
          </p:cNvSpPr>
          <p:nvPr>
            <p:ph type="sldNum" sz="quarter" idx="12"/>
          </p:nvPr>
        </p:nvSpPr>
        <p:spPr/>
        <p:txBody>
          <a:bodyPr/>
          <a:lstStyle/>
          <a:p>
            <a:fld id="{78F55204-BDA7-4CFF-B896-14FA87E15682}" type="slidenum">
              <a:rPr lang="en-US" smtClean="0"/>
              <a:t>‹#›</a:t>
            </a:fld>
            <a:endParaRPr lang="en-US"/>
          </a:p>
        </p:txBody>
      </p:sp>
    </p:spTree>
    <p:extLst>
      <p:ext uri="{BB962C8B-B14F-4D97-AF65-F5344CB8AC3E}">
        <p14:creationId xmlns:p14="http://schemas.microsoft.com/office/powerpoint/2010/main" val="2286657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0F996-2D4A-4D62-A81E-BF0FF0FB92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F1B443-8C19-4827-A1B7-C510F0BA28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01ABD0-9729-4C88-A08A-3C85A19D3F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002C2C-5CC5-4637-B32E-A0992F515E19}" type="datetimeFigureOut">
              <a:rPr lang="en-US" smtClean="0"/>
              <a:t>5/27/2021</a:t>
            </a:fld>
            <a:endParaRPr lang="en-US"/>
          </a:p>
        </p:txBody>
      </p:sp>
      <p:sp>
        <p:nvSpPr>
          <p:cNvPr id="5" name="Footer Placeholder 4">
            <a:extLst>
              <a:ext uri="{FF2B5EF4-FFF2-40B4-BE49-F238E27FC236}">
                <a16:creationId xmlns:a16="http://schemas.microsoft.com/office/drawing/2014/main" id="{BA39DE2B-5FB6-456A-87FF-6730673027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19362-8256-4847-A0DE-10F27FCB74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55204-BDA7-4CFF-B896-14FA87E15682}" type="slidenum">
              <a:rPr lang="en-US" smtClean="0"/>
              <a:t>‹#›</a:t>
            </a:fld>
            <a:endParaRPr lang="en-US"/>
          </a:p>
        </p:txBody>
      </p:sp>
    </p:spTree>
    <p:extLst>
      <p:ext uri="{BB962C8B-B14F-4D97-AF65-F5344CB8AC3E}">
        <p14:creationId xmlns:p14="http://schemas.microsoft.com/office/powerpoint/2010/main" val="1436141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3" name="标题 1">
            <a:extLst>
              <a:ext uri="{FF2B5EF4-FFF2-40B4-BE49-F238E27FC236}">
                <a16:creationId xmlns:a16="http://schemas.microsoft.com/office/drawing/2014/main" id="{7ABD8FBB-F486-4C0D-B1B0-8B34CC7F1E5A}"/>
              </a:ext>
            </a:extLst>
          </p:cNvPr>
          <p:cNvSpPr txBox="1">
            <a:spLocks/>
          </p:cNvSpPr>
          <p:nvPr/>
        </p:nvSpPr>
        <p:spPr>
          <a:xfrm>
            <a:off x="888631" y="4760132"/>
            <a:ext cx="3947420" cy="1777829"/>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kumimoji="1" lang="en-US" altLang="zh-CN" sz="4000" kern="1200">
                <a:solidFill>
                  <a:schemeClr val="tx1"/>
                </a:solidFill>
                <a:latin typeface="+mj-lt"/>
                <a:ea typeface="+mj-ea"/>
                <a:cs typeface="+mj-cs"/>
              </a:rPr>
              <a:t>Quora Question Pair Competition</a:t>
            </a:r>
          </a:p>
        </p:txBody>
      </p:sp>
      <p:sp>
        <p:nvSpPr>
          <p:cNvPr id="42" name="Freeform: Shape 4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图片 11" descr="图片包含 室内, 建筑, 椅子, 桌子&#10;&#10;描述已自动生成">
            <a:extLst>
              <a:ext uri="{FF2B5EF4-FFF2-40B4-BE49-F238E27FC236}">
                <a16:creationId xmlns:a16="http://schemas.microsoft.com/office/drawing/2014/main" id="{2A65964B-DD35-4615-AA50-63F74D33E4A8}"/>
              </a:ext>
            </a:extLst>
          </p:cNvPr>
          <p:cNvPicPr>
            <a:picLocks noChangeAspect="1"/>
          </p:cNvPicPr>
          <p:nvPr/>
        </p:nvPicPr>
        <p:blipFill>
          <a:blip r:embed="rId2"/>
          <a:stretch>
            <a:fillRect/>
          </a:stretch>
        </p:blipFill>
        <p:spPr>
          <a:xfrm>
            <a:off x="643467" y="1150958"/>
            <a:ext cx="10914060" cy="2401093"/>
          </a:xfrm>
          <a:prstGeom prst="rect">
            <a:avLst/>
          </a:prstGeom>
        </p:spPr>
      </p:pic>
      <p:sp>
        <p:nvSpPr>
          <p:cNvPr id="14" name="副标题 2">
            <a:extLst>
              <a:ext uri="{FF2B5EF4-FFF2-40B4-BE49-F238E27FC236}">
                <a16:creationId xmlns:a16="http://schemas.microsoft.com/office/drawing/2014/main" id="{4030AC63-D707-4114-B11B-72491018180B}"/>
              </a:ext>
            </a:extLst>
          </p:cNvPr>
          <p:cNvSpPr txBox="1">
            <a:spLocks/>
          </p:cNvSpPr>
          <p:nvPr/>
        </p:nvSpPr>
        <p:spPr>
          <a:xfrm>
            <a:off x="5118447" y="4767660"/>
            <a:ext cx="6281873" cy="1770300"/>
          </a:xfr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a:t>Team12: Bo Pan, Lian Xinyu, Yichen Lu, Shuhong Xiao, Zhongbo Zhu</a:t>
            </a:r>
          </a:p>
        </p:txBody>
      </p:sp>
    </p:spTree>
    <p:extLst>
      <p:ext uri="{BB962C8B-B14F-4D97-AF65-F5344CB8AC3E}">
        <p14:creationId xmlns:p14="http://schemas.microsoft.com/office/powerpoint/2010/main" val="6205529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6" name="Straight Connector 45">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7107FE96-3256-5146-A564-F6121FE79B80}"/>
              </a:ext>
            </a:extLst>
          </p:cNvPr>
          <p:cNvPicPr>
            <a:picLocks noChangeAspect="1"/>
          </p:cNvPicPr>
          <p:nvPr/>
        </p:nvPicPr>
        <p:blipFill>
          <a:blip r:embed="rId2"/>
          <a:stretch>
            <a:fillRect/>
          </a:stretch>
        </p:blipFill>
        <p:spPr>
          <a:xfrm>
            <a:off x="5291786" y="405280"/>
            <a:ext cx="5915435" cy="6066643"/>
          </a:xfrm>
          <a:prstGeom prst="rect">
            <a:avLst/>
          </a:prstGeom>
        </p:spPr>
      </p:pic>
      <p:sp>
        <p:nvSpPr>
          <p:cNvPr id="38" name="文本框 37">
            <a:extLst>
              <a:ext uri="{FF2B5EF4-FFF2-40B4-BE49-F238E27FC236}">
                <a16:creationId xmlns:a16="http://schemas.microsoft.com/office/drawing/2014/main" id="{7923788C-5D76-7542-8D02-A85898AA1264}"/>
              </a:ext>
            </a:extLst>
          </p:cNvPr>
          <p:cNvSpPr txBox="1"/>
          <p:nvPr/>
        </p:nvSpPr>
        <p:spPr>
          <a:xfrm>
            <a:off x="625759" y="1660444"/>
            <a:ext cx="4290188" cy="369332"/>
          </a:xfrm>
          <a:prstGeom prst="rect">
            <a:avLst/>
          </a:prstGeom>
          <a:noFill/>
        </p:spPr>
        <p:txBody>
          <a:bodyPr wrap="square" rtlCol="0">
            <a:spAutoFit/>
          </a:bodyPr>
          <a:lstStyle/>
          <a:p>
            <a:r>
              <a:rPr kumimoji="1" lang="en-US" altLang="zh-CN" b="1" dirty="0">
                <a:solidFill>
                  <a:srgbClr val="00B050"/>
                </a:solidFill>
              </a:rPr>
              <a:t>Accuracy</a:t>
            </a:r>
            <a:r>
              <a:rPr kumimoji="1" lang="zh-CN" altLang="en-US" b="1" dirty="0">
                <a:solidFill>
                  <a:srgbClr val="00B050"/>
                </a:solidFill>
              </a:rPr>
              <a:t> </a:t>
            </a:r>
            <a:r>
              <a:rPr kumimoji="1" lang="en-US" altLang="zh-CN" b="1" dirty="0">
                <a:solidFill>
                  <a:srgbClr val="00B050"/>
                </a:solidFill>
              </a:rPr>
              <a:t>85%</a:t>
            </a:r>
            <a:r>
              <a:rPr kumimoji="1" lang="zh-CN" altLang="en-US" b="1" dirty="0">
                <a:solidFill>
                  <a:srgbClr val="00B050"/>
                </a:solidFill>
              </a:rPr>
              <a:t> </a:t>
            </a:r>
            <a:r>
              <a:rPr kumimoji="1" lang="en-US" altLang="zh-CN" b="1" dirty="0">
                <a:solidFill>
                  <a:srgbClr val="00B050"/>
                </a:solidFill>
              </a:rPr>
              <a:t>on our held-out test set </a:t>
            </a:r>
            <a:endParaRPr kumimoji="1" lang="zh-CN" altLang="en-US" b="1" dirty="0">
              <a:solidFill>
                <a:srgbClr val="00B050"/>
              </a:solidFill>
            </a:endParaRPr>
          </a:p>
        </p:txBody>
      </p:sp>
      <p:sp>
        <p:nvSpPr>
          <p:cNvPr id="7" name="文本框 6">
            <a:extLst>
              <a:ext uri="{FF2B5EF4-FFF2-40B4-BE49-F238E27FC236}">
                <a16:creationId xmlns:a16="http://schemas.microsoft.com/office/drawing/2014/main" id="{6952B060-E414-9C4B-8C50-7CD47BA77A2A}"/>
              </a:ext>
            </a:extLst>
          </p:cNvPr>
          <p:cNvSpPr txBox="1"/>
          <p:nvPr/>
        </p:nvSpPr>
        <p:spPr>
          <a:xfrm>
            <a:off x="143803" y="3800411"/>
            <a:ext cx="5058111" cy="1938992"/>
          </a:xfrm>
          <a:prstGeom prst="rect">
            <a:avLst/>
          </a:prstGeom>
          <a:noFill/>
        </p:spPr>
        <p:txBody>
          <a:bodyPr wrap="square" rtlCol="0">
            <a:spAutoFit/>
          </a:bodyPr>
          <a:lstStyle/>
          <a:p>
            <a:r>
              <a:rPr kumimoji="1" lang="en-US" altLang="zh-CN" sz="2400" dirty="0">
                <a:solidFill>
                  <a:srgbClr val="FF0000"/>
                </a:solidFill>
              </a:rPr>
              <a:t>1. Use conv kernel with length from 1-8</a:t>
            </a:r>
          </a:p>
          <a:p>
            <a:r>
              <a:rPr kumimoji="1" lang="en-US" altLang="zh-CN" sz="2400" dirty="0">
                <a:solidFill>
                  <a:srgbClr val="FF0000"/>
                </a:solidFill>
              </a:rPr>
              <a:t>Instead of 1-6.</a:t>
            </a:r>
          </a:p>
          <a:p>
            <a:r>
              <a:rPr kumimoji="1" lang="en-US" altLang="zh-CN" sz="2400" dirty="0">
                <a:solidFill>
                  <a:schemeClr val="accent2"/>
                </a:solidFill>
              </a:rPr>
              <a:t>2. Borrow the design from our LSTM for the </a:t>
            </a:r>
          </a:p>
          <a:p>
            <a:r>
              <a:rPr kumimoji="1" lang="en-US" altLang="zh-CN" sz="2400" dirty="0">
                <a:solidFill>
                  <a:schemeClr val="accent2"/>
                </a:solidFill>
              </a:rPr>
              <a:t>Latter layer.</a:t>
            </a:r>
            <a:endParaRPr kumimoji="1" lang="zh-CN" altLang="en-US" sz="2400" dirty="0">
              <a:solidFill>
                <a:schemeClr val="accent2"/>
              </a:solidFill>
            </a:endParaRPr>
          </a:p>
        </p:txBody>
      </p:sp>
      <p:sp>
        <p:nvSpPr>
          <p:cNvPr id="8" name="框架 7">
            <a:extLst>
              <a:ext uri="{FF2B5EF4-FFF2-40B4-BE49-F238E27FC236}">
                <a16:creationId xmlns:a16="http://schemas.microsoft.com/office/drawing/2014/main" id="{40D29BD7-63C6-6445-97ED-2E8E5010DD04}"/>
              </a:ext>
            </a:extLst>
          </p:cNvPr>
          <p:cNvSpPr/>
          <p:nvPr/>
        </p:nvSpPr>
        <p:spPr>
          <a:xfrm>
            <a:off x="5288738" y="4343400"/>
            <a:ext cx="5970801" cy="68475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框架 8">
            <a:extLst>
              <a:ext uri="{FF2B5EF4-FFF2-40B4-BE49-F238E27FC236}">
                <a16:creationId xmlns:a16="http://schemas.microsoft.com/office/drawing/2014/main" id="{BD25C2EB-62EF-1742-B35C-768104993D89}"/>
              </a:ext>
            </a:extLst>
          </p:cNvPr>
          <p:cNvSpPr/>
          <p:nvPr/>
        </p:nvSpPr>
        <p:spPr>
          <a:xfrm>
            <a:off x="5791066" y="1660444"/>
            <a:ext cx="2090233" cy="1533529"/>
          </a:xfrm>
          <a:prstGeom prst="frame">
            <a:avLst>
              <a:gd name="adj1" fmla="val 5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6" name="图片 5">
            <a:extLst>
              <a:ext uri="{FF2B5EF4-FFF2-40B4-BE49-F238E27FC236}">
                <a16:creationId xmlns:a16="http://schemas.microsoft.com/office/drawing/2014/main" id="{F30E2619-1374-D94D-878E-45DF590C1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352" y="2168453"/>
            <a:ext cx="11785600" cy="1181100"/>
          </a:xfrm>
          <a:prstGeom prst="rect">
            <a:avLst/>
          </a:prstGeom>
        </p:spPr>
      </p:pic>
    </p:spTree>
    <p:extLst>
      <p:ext uri="{BB962C8B-B14F-4D97-AF65-F5344CB8AC3E}">
        <p14:creationId xmlns:p14="http://schemas.microsoft.com/office/powerpoint/2010/main" val="171447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633026" y="178998"/>
            <a:ext cx="10520702" cy="1180879"/>
          </a:xfrm>
        </p:spPr>
        <p:txBody>
          <a:bodyPr>
            <a:normAutofit fontScale="90000"/>
          </a:bodyPr>
          <a:lstStyle/>
          <a:p>
            <a:pPr algn="ctr"/>
            <a:r>
              <a:rPr lang="en-US" altLang="zh-CN" b="1" dirty="0">
                <a:solidFill>
                  <a:srgbClr val="FFFFFF"/>
                </a:solidFill>
              </a:rPr>
              <a:t>Feature Engineering</a:t>
            </a:r>
            <a:br>
              <a:rPr lang="en-US" altLang="zh-CN" b="1" dirty="0">
                <a:solidFill>
                  <a:srgbClr val="FFFFFF"/>
                </a:solidFill>
              </a:rPr>
            </a:br>
            <a:endParaRPr lang="en-US" b="1" dirty="0">
              <a:solidFill>
                <a:srgbClr val="FFFFFF"/>
              </a:solidFill>
            </a:endParaRPr>
          </a:p>
        </p:txBody>
      </p:sp>
      <p:sp>
        <p:nvSpPr>
          <p:cNvPr id="4" name="矩形 3">
            <a:extLst>
              <a:ext uri="{FF2B5EF4-FFF2-40B4-BE49-F238E27FC236}">
                <a16:creationId xmlns:a16="http://schemas.microsoft.com/office/drawing/2014/main" id="{7A7BEC75-70C3-C149-82CF-DCDC32D7AC5B}"/>
              </a:ext>
            </a:extLst>
          </p:cNvPr>
          <p:cNvSpPr/>
          <p:nvPr/>
        </p:nvSpPr>
        <p:spPr>
          <a:xfrm>
            <a:off x="6377273" y="1002844"/>
            <a:ext cx="5365681" cy="2062103"/>
          </a:xfrm>
          <a:prstGeom prst="rect">
            <a:avLst/>
          </a:prstGeom>
        </p:spPr>
        <p:txBody>
          <a:bodyPr wrap="square">
            <a:spAutoFit/>
          </a:bodyPr>
          <a:lstStyle/>
          <a:p>
            <a:r>
              <a:rPr lang="en-US" altLang="zh-CN" sz="3200" b="1" dirty="0">
                <a:solidFill>
                  <a:srgbClr val="FFFFFF"/>
                </a:solidFill>
              </a:rPr>
              <a:t>We collect almost all the traditional features we can find on the  Kaggle forum (90+). </a:t>
            </a:r>
            <a:endParaRPr lang="zh-CN" altLang="en-US" sz="3200" dirty="0"/>
          </a:p>
        </p:txBody>
      </p:sp>
      <p:pic>
        <p:nvPicPr>
          <p:cNvPr id="6" name="图片 5" descr="文本&#10;&#10;描述已自动生成">
            <a:extLst>
              <a:ext uri="{FF2B5EF4-FFF2-40B4-BE49-F238E27FC236}">
                <a16:creationId xmlns:a16="http://schemas.microsoft.com/office/drawing/2014/main" id="{D34F5204-9ED2-BC4B-83BC-4207C6C02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75" y="862942"/>
            <a:ext cx="5814725" cy="5776407"/>
          </a:xfrm>
          <a:prstGeom prst="rect">
            <a:avLst/>
          </a:prstGeom>
        </p:spPr>
      </p:pic>
      <p:sp>
        <p:nvSpPr>
          <p:cNvPr id="13" name="矩形 12">
            <a:extLst>
              <a:ext uri="{FF2B5EF4-FFF2-40B4-BE49-F238E27FC236}">
                <a16:creationId xmlns:a16="http://schemas.microsoft.com/office/drawing/2014/main" id="{C0CA07F1-EAA2-CD44-A00E-20EE7380B2CB}"/>
              </a:ext>
            </a:extLst>
          </p:cNvPr>
          <p:cNvSpPr/>
          <p:nvPr/>
        </p:nvSpPr>
        <p:spPr>
          <a:xfrm>
            <a:off x="6377273" y="3077887"/>
            <a:ext cx="5365681" cy="2062103"/>
          </a:xfrm>
          <a:prstGeom prst="rect">
            <a:avLst/>
          </a:prstGeom>
        </p:spPr>
        <p:txBody>
          <a:bodyPr wrap="square">
            <a:spAutoFit/>
          </a:bodyPr>
          <a:lstStyle/>
          <a:p>
            <a:r>
              <a:rPr lang="en-US" altLang="zh-CN" sz="3200" b="1" dirty="0">
                <a:solidFill>
                  <a:srgbClr val="FFFFFF"/>
                </a:solidFill>
              </a:rPr>
              <a:t>We also use LSTM&amp;CNN to automatically extract features from the raw inputs. </a:t>
            </a:r>
          </a:p>
          <a:p>
            <a:endParaRPr lang="zh-CN" altLang="en-US" sz="3200" dirty="0"/>
          </a:p>
        </p:txBody>
      </p:sp>
      <p:sp>
        <p:nvSpPr>
          <p:cNvPr id="14" name="矩形 13">
            <a:extLst>
              <a:ext uri="{FF2B5EF4-FFF2-40B4-BE49-F238E27FC236}">
                <a16:creationId xmlns:a16="http://schemas.microsoft.com/office/drawing/2014/main" id="{65C27E9A-DC90-A04B-AA74-44AFA3373266}"/>
              </a:ext>
            </a:extLst>
          </p:cNvPr>
          <p:cNvSpPr/>
          <p:nvPr/>
        </p:nvSpPr>
        <p:spPr>
          <a:xfrm>
            <a:off x="6377273" y="4770019"/>
            <a:ext cx="5814725" cy="1569660"/>
          </a:xfrm>
          <a:prstGeom prst="rect">
            <a:avLst/>
          </a:prstGeom>
        </p:spPr>
        <p:txBody>
          <a:bodyPr wrap="square">
            <a:spAutoFit/>
          </a:bodyPr>
          <a:lstStyle/>
          <a:p>
            <a:r>
              <a:rPr lang="en-US" altLang="zh-CN" sz="3200" b="1" dirty="0">
                <a:solidFill>
                  <a:srgbClr val="FFFFFF"/>
                </a:solidFill>
              </a:rPr>
              <a:t>The impact of “which feature we choose” is much larger than “which model we choose”.</a:t>
            </a:r>
            <a:endParaRPr lang="zh-CN" altLang="en-US" sz="3200" dirty="0"/>
          </a:p>
        </p:txBody>
      </p:sp>
    </p:spTree>
    <p:extLst>
      <p:ext uri="{BB962C8B-B14F-4D97-AF65-F5344CB8AC3E}">
        <p14:creationId xmlns:p14="http://schemas.microsoft.com/office/powerpoint/2010/main" val="307648216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128588" y="4760132"/>
            <a:ext cx="12043301" cy="1777829"/>
          </a:xfrm>
        </p:spPr>
        <p:txBody>
          <a:bodyPr>
            <a:normAutofit fontScale="90000"/>
          </a:bodyPr>
          <a:lstStyle/>
          <a:p>
            <a:pPr algn="ctr"/>
            <a:r>
              <a:rPr lang="en-US" altLang="zh-CN" sz="6600" b="1" dirty="0"/>
              <a:t>Model Ensemble: Voting</a:t>
            </a:r>
            <a:br>
              <a:rPr lang="en-US" altLang="zh-CN" sz="2800" b="1" dirty="0"/>
            </a:br>
            <a:r>
              <a:rPr lang="en-US" altLang="zh-CN" sz="2800" b="1" dirty="0"/>
              <a:t>                                            Simple but extremely useful, especially when score is not too high.</a:t>
            </a:r>
            <a:br>
              <a:rPr lang="en-US" altLang="zh-CN" sz="2800" b="1" dirty="0"/>
            </a:br>
            <a:endParaRPr lang="en-US" sz="2800" b="1" dirty="0"/>
          </a:p>
        </p:txBody>
      </p:sp>
      <p:sp>
        <p:nvSpPr>
          <p:cNvPr id="40" name="Freeform: Shape 39">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8" name="图片 7" descr="图形用户界面, 文本, 应用程序&#10;&#10;描述已自动生成">
            <a:extLst>
              <a:ext uri="{FF2B5EF4-FFF2-40B4-BE49-F238E27FC236}">
                <a16:creationId xmlns:a16="http://schemas.microsoft.com/office/drawing/2014/main" id="{C928F98F-6097-F54F-8082-EB8157ABC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927" y="811069"/>
            <a:ext cx="10642600" cy="3556000"/>
          </a:xfrm>
          <a:prstGeom prst="rect">
            <a:avLst/>
          </a:prstGeom>
        </p:spPr>
      </p:pic>
      <p:sp>
        <p:nvSpPr>
          <p:cNvPr id="15" name="十字形 14">
            <a:extLst>
              <a:ext uri="{FF2B5EF4-FFF2-40B4-BE49-F238E27FC236}">
                <a16:creationId xmlns:a16="http://schemas.microsoft.com/office/drawing/2014/main" id="{60574603-B3BE-1A47-BAD6-A011EA424C37}"/>
              </a:ext>
            </a:extLst>
          </p:cNvPr>
          <p:cNvSpPr/>
          <p:nvPr/>
        </p:nvSpPr>
        <p:spPr>
          <a:xfrm>
            <a:off x="1685536" y="2998298"/>
            <a:ext cx="345800" cy="345916"/>
          </a:xfrm>
          <a:prstGeom prst="plus">
            <a:avLst>
              <a:gd name="adj" fmla="val 3968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下箭头 15">
            <a:extLst>
              <a:ext uri="{FF2B5EF4-FFF2-40B4-BE49-F238E27FC236}">
                <a16:creationId xmlns:a16="http://schemas.microsoft.com/office/drawing/2014/main" id="{2E101FD5-599B-8A40-85F0-C5E805644A3F}"/>
              </a:ext>
            </a:extLst>
          </p:cNvPr>
          <p:cNvSpPr/>
          <p:nvPr/>
        </p:nvSpPr>
        <p:spPr>
          <a:xfrm rot="10800000">
            <a:off x="1795475" y="1813026"/>
            <a:ext cx="172900" cy="38585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31864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888631" y="4998988"/>
            <a:ext cx="11026083" cy="1777829"/>
          </a:xfrm>
        </p:spPr>
        <p:txBody>
          <a:bodyPr>
            <a:normAutofit/>
          </a:bodyPr>
          <a:lstStyle/>
          <a:p>
            <a:pPr algn="ctr"/>
            <a:r>
              <a:rPr lang="en-US" altLang="zh-CN" sz="6600" b="1" dirty="0"/>
              <a:t>Model Ensemble: Stacking</a:t>
            </a:r>
            <a:br>
              <a:rPr lang="en-US" altLang="zh-CN" sz="2800" b="1" dirty="0"/>
            </a:br>
            <a:r>
              <a:rPr lang="en-US" altLang="zh-CN" sz="2800" b="1" dirty="0"/>
              <a:t>                                            two-layer-stacking-model</a:t>
            </a:r>
            <a:br>
              <a:rPr lang="en-US" altLang="zh-CN" sz="2800" b="1" dirty="0"/>
            </a:br>
            <a:endParaRPr lang="en-US" sz="2800" b="1" dirty="0"/>
          </a:p>
        </p:txBody>
      </p:sp>
      <p:sp>
        <p:nvSpPr>
          <p:cNvPr id="40" name="Freeform: Shape 39">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图片 4" descr="文本&#10;&#10;描述已自动生成">
            <a:extLst>
              <a:ext uri="{FF2B5EF4-FFF2-40B4-BE49-F238E27FC236}">
                <a16:creationId xmlns:a16="http://schemas.microsoft.com/office/drawing/2014/main" id="{116031E2-CE19-0442-A7E7-D3EF61931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504" y="174256"/>
            <a:ext cx="10787063" cy="4680873"/>
          </a:xfrm>
          <a:prstGeom prst="rect">
            <a:avLst/>
          </a:prstGeom>
        </p:spPr>
      </p:pic>
      <p:pic>
        <p:nvPicPr>
          <p:cNvPr id="4" name="图片 3">
            <a:extLst>
              <a:ext uri="{FF2B5EF4-FFF2-40B4-BE49-F238E27FC236}">
                <a16:creationId xmlns:a16="http://schemas.microsoft.com/office/drawing/2014/main" id="{C382B015-F9F2-442D-AE02-63E872934022}"/>
              </a:ext>
            </a:extLst>
          </p:cNvPr>
          <p:cNvPicPr>
            <a:picLocks noChangeAspect="1"/>
          </p:cNvPicPr>
          <p:nvPr/>
        </p:nvPicPr>
        <p:blipFill>
          <a:blip r:embed="rId3"/>
          <a:stretch>
            <a:fillRect/>
          </a:stretch>
        </p:blipFill>
        <p:spPr>
          <a:xfrm>
            <a:off x="643467" y="973605"/>
            <a:ext cx="10914060" cy="2755799"/>
          </a:xfrm>
          <a:prstGeom prst="rect">
            <a:avLst/>
          </a:prstGeom>
        </p:spPr>
      </p:pic>
    </p:spTree>
    <p:extLst>
      <p:ext uri="{BB962C8B-B14F-4D97-AF65-F5344CB8AC3E}">
        <p14:creationId xmlns:p14="http://schemas.microsoft.com/office/powerpoint/2010/main" val="32385191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414868" y="439887"/>
            <a:ext cx="3363974" cy="1634899"/>
          </a:xfrm>
          <a:noFill/>
          <a:ln w="19050">
            <a:solidFill>
              <a:schemeClr val="tx1"/>
            </a:solidFill>
          </a:ln>
        </p:spPr>
        <p:txBody>
          <a:bodyPr wrap="square" anchor="ctr">
            <a:normAutofit/>
          </a:bodyPr>
          <a:lstStyle/>
          <a:p>
            <a:pPr algn="ctr"/>
            <a:r>
              <a:rPr lang="en-US" altLang="zh-CN" sz="2800" b="1" dirty="0"/>
              <a:t>CNN based model</a:t>
            </a:r>
            <a:br>
              <a:rPr lang="en-US" altLang="zh-CN" sz="2800" b="1" dirty="0"/>
            </a:br>
            <a:br>
              <a:rPr lang="en-US" altLang="zh-CN" sz="2800" b="1" dirty="0"/>
            </a:br>
            <a:r>
              <a:rPr lang="en-US" altLang="zh-CN" sz="2800" b="1" dirty="0"/>
              <a:t>CNN in NLP?</a:t>
            </a:r>
            <a:endParaRPr lang="en-US" sz="2800" b="1" dirty="0"/>
          </a:p>
        </p:txBody>
      </p:sp>
      <p:sp>
        <p:nvSpPr>
          <p:cNvPr id="3" name="内容占位符 2">
            <a:extLst>
              <a:ext uri="{FF2B5EF4-FFF2-40B4-BE49-F238E27FC236}">
                <a16:creationId xmlns:a16="http://schemas.microsoft.com/office/drawing/2014/main" id="{772BC7BD-5E0D-41C1-8B7D-9D1448242971}"/>
              </a:ext>
            </a:extLst>
          </p:cNvPr>
          <p:cNvSpPr>
            <a:spLocks noGrp="1"/>
          </p:cNvSpPr>
          <p:nvPr>
            <p:ph idx="1"/>
          </p:nvPr>
        </p:nvSpPr>
        <p:spPr>
          <a:xfrm>
            <a:off x="325584" y="2354880"/>
            <a:ext cx="4190998" cy="4336866"/>
          </a:xfrm>
        </p:spPr>
        <p:txBody>
          <a:bodyPr>
            <a:normAutofit/>
          </a:bodyPr>
          <a:lstStyle/>
          <a:p>
            <a:pPr marL="0" indent="0">
              <a:buNone/>
            </a:pPr>
            <a:r>
              <a:rPr lang="en-US" sz="1800" dirty="0"/>
              <a:t>Use filter to scan across the words, not the word embeddings</a:t>
            </a:r>
          </a:p>
          <a:p>
            <a:pPr marL="0" indent="0">
              <a:buNone/>
            </a:pPr>
            <a:endParaRPr lang="en-US" sz="1800" dirty="0"/>
          </a:p>
          <a:p>
            <a:pPr marL="0" indent="0">
              <a:buNone/>
            </a:pPr>
            <a:r>
              <a:rPr lang="en-US" sz="1800" dirty="0"/>
              <a:t>Filter is 1D filter, which produces inner product between filter and embedding tensor</a:t>
            </a:r>
          </a:p>
          <a:p>
            <a:pPr marL="0" indent="0">
              <a:buNone/>
            </a:pPr>
            <a:r>
              <a:rPr lang="en-US" sz="1800" dirty="0"/>
              <a:t>Input dim is (30,300), use 128 filters, with filter size 5, we have output to be (30-5+1,128)</a:t>
            </a:r>
          </a:p>
          <a:p>
            <a:pPr marL="0" indent="0">
              <a:buNone/>
            </a:pPr>
            <a:endParaRPr lang="en-US" sz="1800" dirty="0"/>
          </a:p>
          <a:p>
            <a:pPr marL="0" indent="0">
              <a:buNone/>
            </a:pPr>
            <a:r>
              <a:rPr lang="en-US" sz="1800" dirty="0"/>
              <a:t>Pooling Layer picks average/max value along the axis of words</a:t>
            </a:r>
          </a:p>
        </p:txBody>
      </p:sp>
      <p:pic>
        <p:nvPicPr>
          <p:cNvPr id="4" name="图片 3">
            <a:extLst>
              <a:ext uri="{FF2B5EF4-FFF2-40B4-BE49-F238E27FC236}">
                <a16:creationId xmlns:a16="http://schemas.microsoft.com/office/drawing/2014/main" id="{9BE2B519-EA9F-4C22-B204-DF1825724ADD}"/>
              </a:ext>
            </a:extLst>
          </p:cNvPr>
          <p:cNvPicPr>
            <a:picLocks noChangeAspect="1"/>
          </p:cNvPicPr>
          <p:nvPr/>
        </p:nvPicPr>
        <p:blipFill>
          <a:blip r:embed="rId2"/>
          <a:stretch>
            <a:fillRect/>
          </a:stretch>
        </p:blipFill>
        <p:spPr>
          <a:xfrm>
            <a:off x="5995321" y="643467"/>
            <a:ext cx="4855652" cy="5410199"/>
          </a:xfrm>
          <a:prstGeom prst="rect">
            <a:avLst/>
          </a:prstGeom>
        </p:spPr>
      </p:pic>
    </p:spTree>
    <p:extLst>
      <p:ext uri="{BB962C8B-B14F-4D97-AF65-F5344CB8AC3E}">
        <p14:creationId xmlns:p14="http://schemas.microsoft.com/office/powerpoint/2010/main" val="371224983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397196" y="600464"/>
            <a:ext cx="3363974" cy="1607060"/>
          </a:xfrm>
          <a:noFill/>
          <a:ln w="19050">
            <a:solidFill>
              <a:schemeClr val="tx1"/>
            </a:solidFill>
          </a:ln>
        </p:spPr>
        <p:txBody>
          <a:bodyPr wrap="square" anchor="ctr">
            <a:normAutofit/>
          </a:bodyPr>
          <a:lstStyle/>
          <a:p>
            <a:pPr algn="ctr"/>
            <a:r>
              <a:rPr lang="en-US" altLang="zh-CN" sz="2800" b="1" dirty="0"/>
              <a:t>Bidirectional LSTM model</a:t>
            </a:r>
            <a:br>
              <a:rPr lang="en-US" altLang="zh-CN" sz="2800" b="1" dirty="0"/>
            </a:br>
            <a:endParaRPr lang="en-US" sz="2800" b="1" dirty="0"/>
          </a:p>
        </p:txBody>
      </p:sp>
      <p:sp>
        <p:nvSpPr>
          <p:cNvPr id="3" name="内容占位符 2">
            <a:extLst>
              <a:ext uri="{FF2B5EF4-FFF2-40B4-BE49-F238E27FC236}">
                <a16:creationId xmlns:a16="http://schemas.microsoft.com/office/drawing/2014/main" id="{772BC7BD-5E0D-41C1-8B7D-9D1448242971}"/>
              </a:ext>
            </a:extLst>
          </p:cNvPr>
          <p:cNvSpPr>
            <a:spLocks noGrp="1"/>
          </p:cNvSpPr>
          <p:nvPr>
            <p:ph idx="1"/>
          </p:nvPr>
        </p:nvSpPr>
        <p:spPr>
          <a:xfrm>
            <a:off x="643468" y="2638043"/>
            <a:ext cx="3363974" cy="3415623"/>
          </a:xfrm>
        </p:spPr>
        <p:txBody>
          <a:bodyPr>
            <a:normAutofit/>
          </a:bodyPr>
          <a:lstStyle/>
          <a:p>
            <a:pPr marL="0" indent="0">
              <a:buNone/>
            </a:pPr>
            <a:r>
              <a:rPr lang="en-US" sz="2000"/>
              <a:t>	</a:t>
            </a:r>
          </a:p>
          <a:p>
            <a:endParaRPr lang="en-US" sz="2000"/>
          </a:p>
        </p:txBody>
      </p:sp>
      <p:pic>
        <p:nvPicPr>
          <p:cNvPr id="4" name="图片 3">
            <a:extLst>
              <a:ext uri="{FF2B5EF4-FFF2-40B4-BE49-F238E27FC236}">
                <a16:creationId xmlns:a16="http://schemas.microsoft.com/office/drawing/2014/main" id="{693A83BC-AE43-477E-9DD4-50D5587AC52B}"/>
              </a:ext>
            </a:extLst>
          </p:cNvPr>
          <p:cNvPicPr>
            <a:picLocks noChangeAspect="1"/>
          </p:cNvPicPr>
          <p:nvPr/>
        </p:nvPicPr>
        <p:blipFill>
          <a:blip r:embed="rId2"/>
          <a:stretch>
            <a:fillRect/>
          </a:stretch>
        </p:blipFill>
        <p:spPr>
          <a:xfrm>
            <a:off x="6232017" y="643467"/>
            <a:ext cx="4382261" cy="5410199"/>
          </a:xfrm>
          <a:prstGeom prst="rect">
            <a:avLst/>
          </a:prstGeom>
        </p:spPr>
      </p:pic>
      <p:sp>
        <p:nvSpPr>
          <p:cNvPr id="5" name="文本框 4">
            <a:extLst>
              <a:ext uri="{FF2B5EF4-FFF2-40B4-BE49-F238E27FC236}">
                <a16:creationId xmlns:a16="http://schemas.microsoft.com/office/drawing/2014/main" id="{D924E818-A1D7-47EE-B4F5-B2284053AF40}"/>
              </a:ext>
            </a:extLst>
          </p:cNvPr>
          <p:cNvSpPr txBox="1"/>
          <p:nvPr/>
        </p:nvSpPr>
        <p:spPr>
          <a:xfrm>
            <a:off x="284017" y="2453380"/>
            <a:ext cx="4218712" cy="3970318"/>
          </a:xfrm>
          <a:prstGeom prst="rect">
            <a:avLst/>
          </a:prstGeom>
          <a:noFill/>
        </p:spPr>
        <p:txBody>
          <a:bodyPr wrap="square" rtlCol="0">
            <a:spAutoFit/>
          </a:bodyPr>
          <a:lstStyle/>
          <a:p>
            <a:r>
              <a:rPr lang="en-US" altLang="zh-CN" dirty="0"/>
              <a:t>Double Layer of Bi-LSTM</a:t>
            </a:r>
          </a:p>
          <a:p>
            <a:endParaRPr lang="en-US" altLang="zh-CN" dirty="0"/>
          </a:p>
          <a:p>
            <a:r>
              <a:rPr lang="en-US" altLang="zh-CN" dirty="0"/>
              <a:t>Attention between two hidden states produced by LSTM</a:t>
            </a:r>
          </a:p>
          <a:p>
            <a:endParaRPr lang="en-US" altLang="zh-CN" dirty="0"/>
          </a:p>
          <a:p>
            <a:r>
              <a:rPr lang="en-US" altLang="zh-CN" dirty="0"/>
              <a:t>Feature input at the beginning of fully connected layer</a:t>
            </a:r>
          </a:p>
          <a:p>
            <a:endParaRPr lang="en-US" altLang="zh-CN" dirty="0"/>
          </a:p>
          <a:p>
            <a:r>
              <a:rPr lang="en-US" altLang="zh-CN" dirty="0"/>
              <a:t>Glove Embedding + One Dense Layer for tuning</a:t>
            </a:r>
          </a:p>
          <a:p>
            <a:endParaRPr lang="en-US" altLang="zh-CN" dirty="0"/>
          </a:p>
          <a:p>
            <a:r>
              <a:rPr lang="en-US" altLang="zh-CN" dirty="0"/>
              <a:t>At second Bi-LSTM, stacking attention output, previous hidden states, and their subtracted/multiplied result together</a:t>
            </a:r>
            <a:endParaRPr lang="zh-CN" altLang="en-US" dirty="0"/>
          </a:p>
        </p:txBody>
      </p:sp>
    </p:spTree>
    <p:extLst>
      <p:ext uri="{BB962C8B-B14F-4D97-AF65-F5344CB8AC3E}">
        <p14:creationId xmlns:p14="http://schemas.microsoft.com/office/powerpoint/2010/main" val="17983027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594360" y="640263"/>
            <a:ext cx="3822192" cy="1344975"/>
          </a:xfrm>
        </p:spPr>
        <p:txBody>
          <a:bodyPr>
            <a:normAutofit/>
          </a:bodyPr>
          <a:lstStyle/>
          <a:p>
            <a:r>
              <a:rPr lang="en-US" altLang="zh-CN" sz="2800" b="1" dirty="0">
                <a:solidFill>
                  <a:schemeClr val="bg1"/>
                </a:solidFill>
              </a:rPr>
              <a:t>MLP model   </a:t>
            </a:r>
            <a:br>
              <a:rPr lang="en-US" altLang="zh-CN" sz="2800" b="1" dirty="0">
                <a:solidFill>
                  <a:schemeClr val="bg1"/>
                </a:solidFill>
              </a:rPr>
            </a:br>
            <a:br>
              <a:rPr lang="en-US" altLang="zh-CN" sz="2800" b="1" dirty="0">
                <a:solidFill>
                  <a:schemeClr val="bg1"/>
                </a:solidFill>
              </a:rPr>
            </a:br>
            <a:r>
              <a:rPr lang="en-US" altLang="zh-CN" sz="2800" b="1" dirty="0">
                <a:solidFill>
                  <a:schemeClr val="bg1"/>
                </a:solidFill>
              </a:rPr>
              <a:t>Simple but useful</a:t>
            </a:r>
            <a:endParaRPr lang="en-US" sz="2800" b="1" dirty="0">
              <a:solidFill>
                <a:schemeClr val="bg1"/>
              </a:solidFill>
            </a:endParaRPr>
          </a:p>
        </p:txBody>
      </p:sp>
      <p:cxnSp>
        <p:nvCxnSpPr>
          <p:cNvPr id="24" name="Straight Connector 2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772BC7BD-5E0D-41C1-8B7D-9D1448242971}"/>
              </a:ext>
            </a:extLst>
          </p:cNvPr>
          <p:cNvSpPr>
            <a:spLocks noGrp="1"/>
          </p:cNvSpPr>
          <p:nvPr>
            <p:ph idx="1"/>
          </p:nvPr>
        </p:nvSpPr>
        <p:spPr>
          <a:xfrm>
            <a:off x="593610" y="2121763"/>
            <a:ext cx="3822192" cy="3773010"/>
          </a:xfrm>
        </p:spPr>
        <p:txBody>
          <a:bodyPr>
            <a:normAutofit/>
          </a:bodyPr>
          <a:lstStyle/>
          <a:p>
            <a:pPr marL="0" indent="0">
              <a:buNone/>
            </a:pPr>
            <a:r>
              <a:rPr lang="en-US" sz="2000" dirty="0">
                <a:solidFill>
                  <a:schemeClr val="bg1"/>
                </a:solidFill>
              </a:rPr>
              <a:t>	</a:t>
            </a:r>
          </a:p>
          <a:p>
            <a:pPr marL="0" indent="0">
              <a:buNone/>
            </a:pPr>
            <a:r>
              <a:rPr lang="en-US" sz="1800" dirty="0">
                <a:solidFill>
                  <a:schemeClr val="bg1"/>
                </a:solidFill>
              </a:rPr>
              <a:t>Dense layer after dense layer… Finally reduce to binary classification</a:t>
            </a:r>
          </a:p>
          <a:p>
            <a:pPr marL="0" indent="0">
              <a:buNone/>
            </a:pPr>
            <a:endParaRPr lang="en-US" sz="1800" dirty="0">
              <a:solidFill>
                <a:schemeClr val="bg1"/>
              </a:solidFill>
            </a:endParaRPr>
          </a:p>
          <a:p>
            <a:pPr marL="0" indent="0">
              <a:buNone/>
            </a:pPr>
            <a:r>
              <a:rPr lang="en-US" sz="1800" dirty="0">
                <a:solidFill>
                  <a:schemeClr val="bg1"/>
                </a:solidFill>
              </a:rPr>
              <a:t>Also add extra features in fully connected layer for future classification</a:t>
            </a:r>
          </a:p>
          <a:p>
            <a:pPr marL="0" indent="0">
              <a:buNone/>
            </a:pPr>
            <a:endParaRPr lang="en-US" sz="1800" dirty="0">
              <a:solidFill>
                <a:schemeClr val="bg1"/>
              </a:solidFill>
            </a:endParaRPr>
          </a:p>
          <a:p>
            <a:pPr marL="0" indent="0">
              <a:buNone/>
            </a:pPr>
            <a:r>
              <a:rPr lang="en-US" sz="1800" dirty="0">
                <a:solidFill>
                  <a:schemeClr val="bg1"/>
                </a:solidFill>
              </a:rPr>
              <a:t>For this model and CNN/LSTM, We use drop out and batch normalization for nearly all the dense layers</a:t>
            </a:r>
          </a:p>
        </p:txBody>
      </p:sp>
      <p:pic>
        <p:nvPicPr>
          <p:cNvPr id="6" name="图片 5" descr="图片包含 图示&#10;&#10;描述已自动生成">
            <a:extLst>
              <a:ext uri="{FF2B5EF4-FFF2-40B4-BE49-F238E27FC236}">
                <a16:creationId xmlns:a16="http://schemas.microsoft.com/office/drawing/2014/main" id="{0B4BB2B9-F7E4-484E-A2CC-FFB0D97B0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399" y="484632"/>
            <a:ext cx="5853286" cy="5733287"/>
          </a:xfrm>
          <a:prstGeom prst="rect">
            <a:avLst/>
          </a:prstGeom>
        </p:spPr>
      </p:pic>
    </p:spTree>
    <p:extLst>
      <p:ext uri="{BB962C8B-B14F-4D97-AF65-F5344CB8AC3E}">
        <p14:creationId xmlns:p14="http://schemas.microsoft.com/office/powerpoint/2010/main" val="3934936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594360" y="640263"/>
            <a:ext cx="3822192" cy="1344975"/>
          </a:xfrm>
        </p:spPr>
        <p:txBody>
          <a:bodyPr>
            <a:normAutofit/>
          </a:bodyPr>
          <a:lstStyle/>
          <a:p>
            <a:r>
              <a:rPr lang="en-US" altLang="zh-CN" sz="2800" b="1" dirty="0">
                <a:solidFill>
                  <a:schemeClr val="bg1"/>
                </a:solidFill>
              </a:rPr>
              <a:t>Attention Layer Example</a:t>
            </a:r>
            <a:endParaRPr lang="en-US" sz="2800" b="1" dirty="0">
              <a:solidFill>
                <a:schemeClr val="bg1"/>
              </a:solidFill>
            </a:endParaRPr>
          </a:p>
        </p:txBody>
      </p:sp>
      <p:cxnSp>
        <p:nvCxnSpPr>
          <p:cNvPr id="24" name="Straight Connector 2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772BC7BD-5E0D-41C1-8B7D-9D1448242971}"/>
              </a:ext>
            </a:extLst>
          </p:cNvPr>
          <p:cNvSpPr>
            <a:spLocks noGrp="1"/>
          </p:cNvSpPr>
          <p:nvPr>
            <p:ph idx="1"/>
          </p:nvPr>
        </p:nvSpPr>
        <p:spPr>
          <a:xfrm>
            <a:off x="593610" y="2121763"/>
            <a:ext cx="3822192" cy="3773010"/>
          </a:xfrm>
        </p:spPr>
        <p:txBody>
          <a:bodyPr>
            <a:normAutofit/>
          </a:bodyPr>
          <a:lstStyle/>
          <a:p>
            <a:pPr marL="0" indent="0">
              <a:buNone/>
            </a:pPr>
            <a:r>
              <a:rPr lang="en-US" sz="2000" dirty="0">
                <a:solidFill>
                  <a:schemeClr val="bg1"/>
                </a:solidFill>
              </a:rPr>
              <a:t>	</a:t>
            </a:r>
          </a:p>
          <a:p>
            <a:pPr marL="0" indent="0">
              <a:buNone/>
            </a:pPr>
            <a:r>
              <a:rPr lang="en-US" sz="1800" dirty="0">
                <a:solidFill>
                  <a:schemeClr val="bg1"/>
                </a:solidFill>
              </a:rPr>
              <a:t>“I played games then.”</a:t>
            </a:r>
          </a:p>
          <a:p>
            <a:pPr marL="0" indent="0">
              <a:buNone/>
            </a:pPr>
            <a:r>
              <a:rPr lang="en-US" sz="1800" dirty="0">
                <a:solidFill>
                  <a:schemeClr val="bg1"/>
                </a:solidFill>
              </a:rPr>
              <a:t>“Games played by me”</a:t>
            </a:r>
          </a:p>
          <a:p>
            <a:pPr marL="0" indent="0">
              <a:buNone/>
            </a:pPr>
            <a:endParaRPr lang="en-US" sz="1800" dirty="0">
              <a:solidFill>
                <a:schemeClr val="bg1"/>
              </a:solidFill>
            </a:endParaRPr>
          </a:p>
          <a:p>
            <a:pPr marL="0" indent="0">
              <a:buNone/>
            </a:pPr>
            <a:r>
              <a:rPr lang="en-US" sz="1800" dirty="0">
                <a:solidFill>
                  <a:schemeClr val="bg1"/>
                </a:solidFill>
              </a:rPr>
              <a:t>How will the attention layer help in the LSTM model? </a:t>
            </a:r>
          </a:p>
          <a:p>
            <a:pPr marL="0" indent="0">
              <a:buNone/>
            </a:pPr>
            <a:endParaRPr lang="en-US" sz="1800" dirty="0">
              <a:solidFill>
                <a:schemeClr val="bg1"/>
              </a:solidFill>
            </a:endParaRPr>
          </a:p>
          <a:p>
            <a:pPr marL="0" indent="0">
              <a:buNone/>
            </a:pPr>
            <a:r>
              <a:rPr lang="en-US" sz="1800" dirty="0">
                <a:solidFill>
                  <a:schemeClr val="bg1"/>
                </a:solidFill>
              </a:rPr>
              <a:t>Remember that vector of same direction has larger value of inner product, so its </a:t>
            </a:r>
            <a:r>
              <a:rPr lang="en-US" sz="1800" dirty="0" err="1">
                <a:solidFill>
                  <a:schemeClr val="bg1"/>
                </a:solidFill>
              </a:rPr>
              <a:t>softmax</a:t>
            </a:r>
            <a:r>
              <a:rPr lang="en-US" sz="1800" dirty="0">
                <a:solidFill>
                  <a:schemeClr val="bg1"/>
                </a:solidFill>
              </a:rPr>
              <a:t> output is closer to 1</a:t>
            </a:r>
          </a:p>
        </p:txBody>
      </p:sp>
      <p:sp>
        <p:nvSpPr>
          <p:cNvPr id="4" name="文本框 3">
            <a:extLst>
              <a:ext uri="{FF2B5EF4-FFF2-40B4-BE49-F238E27FC236}">
                <a16:creationId xmlns:a16="http://schemas.microsoft.com/office/drawing/2014/main" id="{1EAB51C7-B547-41E1-9AB8-0BA6C020E6D8}"/>
              </a:ext>
            </a:extLst>
          </p:cNvPr>
          <p:cNvSpPr txBox="1"/>
          <p:nvPr/>
        </p:nvSpPr>
        <p:spPr>
          <a:xfrm>
            <a:off x="4997404" y="4231298"/>
            <a:ext cx="7194595" cy="2031325"/>
          </a:xfrm>
          <a:prstGeom prst="rect">
            <a:avLst/>
          </a:prstGeom>
          <a:noFill/>
        </p:spPr>
        <p:txBody>
          <a:bodyPr wrap="square" rtlCol="0">
            <a:spAutoFit/>
          </a:bodyPr>
          <a:lstStyle/>
          <a:p>
            <a:r>
              <a:rPr lang="en-US" altLang="zh-CN" dirty="0"/>
              <a:t>There are two questions from Quora, denote them as A and B</a:t>
            </a:r>
          </a:p>
          <a:p>
            <a:endParaRPr lang="en-US" altLang="zh-CN" dirty="0"/>
          </a:p>
          <a:p>
            <a:r>
              <a:rPr lang="en-US" altLang="zh-CN" dirty="0"/>
              <a:t>When we want to add attention info. to hidden states of LSTM to question B, we are letting A to be encoder, and B to be decoder. When we want to add attention to A, just let A be to decoder and B as encoder</a:t>
            </a:r>
          </a:p>
          <a:p>
            <a:endParaRPr lang="en-US" altLang="zh-CN" dirty="0"/>
          </a:p>
          <a:p>
            <a:r>
              <a:rPr lang="en-US" altLang="zh-CN" dirty="0"/>
              <a:t>Then everything get reduced to language translation model from class</a:t>
            </a:r>
            <a:endParaRPr lang="zh-CN" altLang="en-US" dirty="0"/>
          </a:p>
        </p:txBody>
      </p:sp>
      <p:pic>
        <p:nvPicPr>
          <p:cNvPr id="7" name="图片 6">
            <a:extLst>
              <a:ext uri="{FF2B5EF4-FFF2-40B4-BE49-F238E27FC236}">
                <a16:creationId xmlns:a16="http://schemas.microsoft.com/office/drawing/2014/main" id="{891D589E-7402-4510-902A-F8C1BC285F19}"/>
              </a:ext>
            </a:extLst>
          </p:cNvPr>
          <p:cNvPicPr>
            <a:picLocks noChangeAspect="1"/>
          </p:cNvPicPr>
          <p:nvPr/>
        </p:nvPicPr>
        <p:blipFill>
          <a:blip r:embed="rId2"/>
          <a:stretch>
            <a:fillRect/>
          </a:stretch>
        </p:blipFill>
        <p:spPr>
          <a:xfrm>
            <a:off x="4893153" y="190527"/>
            <a:ext cx="6396550" cy="3862471"/>
          </a:xfrm>
          <a:prstGeom prst="rect">
            <a:avLst/>
          </a:prstGeom>
        </p:spPr>
      </p:pic>
    </p:spTree>
    <p:extLst>
      <p:ext uri="{BB962C8B-B14F-4D97-AF65-F5344CB8AC3E}">
        <p14:creationId xmlns:p14="http://schemas.microsoft.com/office/powerpoint/2010/main" val="3234346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709226" y="497652"/>
            <a:ext cx="10520702" cy="1809130"/>
          </a:xfrm>
        </p:spPr>
        <p:txBody>
          <a:bodyPr>
            <a:normAutofit/>
          </a:bodyPr>
          <a:lstStyle/>
          <a:p>
            <a:pPr algn="ctr"/>
            <a:r>
              <a:rPr lang="en-US" altLang="zh-CN" b="1" dirty="0">
                <a:solidFill>
                  <a:srgbClr val="FFFFFF"/>
                </a:solidFill>
              </a:rPr>
              <a:t>Model Performance After Getting Features</a:t>
            </a:r>
            <a:br>
              <a:rPr lang="en-US" altLang="zh-CN" b="1" dirty="0">
                <a:solidFill>
                  <a:srgbClr val="FFFFFF"/>
                </a:solidFill>
              </a:rPr>
            </a:br>
            <a:r>
              <a:rPr lang="en-US" altLang="zh-CN" b="1" dirty="0">
                <a:solidFill>
                  <a:srgbClr val="FFFFFF"/>
                </a:solidFill>
              </a:rPr>
              <a:t>Classic Model Never Dies!</a:t>
            </a:r>
            <a:endParaRPr lang="en-US" b="1" dirty="0">
              <a:solidFill>
                <a:srgbClr val="FFFFFF"/>
              </a:solidFill>
            </a:endParaRPr>
          </a:p>
        </p:txBody>
      </p:sp>
      <p:sp>
        <p:nvSpPr>
          <p:cNvPr id="3" name="内容占位符 2">
            <a:extLst>
              <a:ext uri="{FF2B5EF4-FFF2-40B4-BE49-F238E27FC236}">
                <a16:creationId xmlns:a16="http://schemas.microsoft.com/office/drawing/2014/main" id="{772BC7BD-5E0D-41C1-8B7D-9D1448242971}"/>
              </a:ext>
            </a:extLst>
          </p:cNvPr>
          <p:cNvSpPr>
            <a:spLocks noGrp="1"/>
          </p:cNvSpPr>
          <p:nvPr>
            <p:ph idx="1"/>
          </p:nvPr>
        </p:nvSpPr>
        <p:spPr>
          <a:xfrm>
            <a:off x="838201" y="2306782"/>
            <a:ext cx="10515598" cy="3870180"/>
          </a:xfrm>
        </p:spPr>
        <p:txBody>
          <a:bodyPr>
            <a:normAutofit/>
          </a:bodyPr>
          <a:lstStyle/>
          <a:p>
            <a:pPr marL="0" indent="0">
              <a:buNone/>
            </a:pPr>
            <a:r>
              <a:rPr lang="en-US" sz="3300" dirty="0">
                <a:solidFill>
                  <a:srgbClr val="FFFFFF"/>
                </a:solidFill>
              </a:rPr>
              <a:t>	</a:t>
            </a:r>
          </a:p>
          <a:p>
            <a:endParaRPr lang="en-US" sz="2000" dirty="0">
              <a:solidFill>
                <a:srgbClr val="FFFFFF"/>
              </a:solidFill>
            </a:endParaRPr>
          </a:p>
        </p:txBody>
      </p:sp>
      <p:graphicFrame>
        <p:nvGraphicFramePr>
          <p:cNvPr id="6" name="表格 6">
            <a:extLst>
              <a:ext uri="{FF2B5EF4-FFF2-40B4-BE49-F238E27FC236}">
                <a16:creationId xmlns:a16="http://schemas.microsoft.com/office/drawing/2014/main" id="{88806180-BFBB-4AE4-B36D-69854E3DCE5C}"/>
              </a:ext>
            </a:extLst>
          </p:cNvPr>
          <p:cNvGraphicFramePr>
            <a:graphicFrameLocks noGrp="1"/>
          </p:cNvGraphicFramePr>
          <p:nvPr>
            <p:extLst>
              <p:ext uri="{D42A27DB-BD31-4B8C-83A1-F6EECF244321}">
                <p14:modId xmlns:p14="http://schemas.microsoft.com/office/powerpoint/2010/main" val="1519755807"/>
              </p:ext>
            </p:extLst>
          </p:nvPr>
        </p:nvGraphicFramePr>
        <p:xfrm>
          <a:off x="1262207" y="3003391"/>
          <a:ext cx="9414740" cy="2276368"/>
        </p:xfrm>
        <a:graphic>
          <a:graphicData uri="http://schemas.openxmlformats.org/drawingml/2006/table">
            <a:tbl>
              <a:tblPr firstRow="1" bandRow="1">
                <a:tableStyleId>{5C22544A-7EE6-4342-B048-85BDC9FD1C3A}</a:tableStyleId>
              </a:tblPr>
              <a:tblGrid>
                <a:gridCol w="1882948">
                  <a:extLst>
                    <a:ext uri="{9D8B030D-6E8A-4147-A177-3AD203B41FA5}">
                      <a16:colId xmlns:a16="http://schemas.microsoft.com/office/drawing/2014/main" val="2945240965"/>
                    </a:ext>
                  </a:extLst>
                </a:gridCol>
                <a:gridCol w="1882948">
                  <a:extLst>
                    <a:ext uri="{9D8B030D-6E8A-4147-A177-3AD203B41FA5}">
                      <a16:colId xmlns:a16="http://schemas.microsoft.com/office/drawing/2014/main" val="2594762153"/>
                    </a:ext>
                  </a:extLst>
                </a:gridCol>
                <a:gridCol w="1882948">
                  <a:extLst>
                    <a:ext uri="{9D8B030D-6E8A-4147-A177-3AD203B41FA5}">
                      <a16:colId xmlns:a16="http://schemas.microsoft.com/office/drawing/2014/main" val="2095909474"/>
                    </a:ext>
                  </a:extLst>
                </a:gridCol>
                <a:gridCol w="1882948">
                  <a:extLst>
                    <a:ext uri="{9D8B030D-6E8A-4147-A177-3AD203B41FA5}">
                      <a16:colId xmlns:a16="http://schemas.microsoft.com/office/drawing/2014/main" val="3146135957"/>
                    </a:ext>
                  </a:extLst>
                </a:gridCol>
                <a:gridCol w="1882948">
                  <a:extLst>
                    <a:ext uri="{9D8B030D-6E8A-4147-A177-3AD203B41FA5}">
                      <a16:colId xmlns:a16="http://schemas.microsoft.com/office/drawing/2014/main" val="2802230833"/>
                    </a:ext>
                  </a:extLst>
                </a:gridCol>
              </a:tblGrid>
              <a:tr h="409072">
                <a:tc>
                  <a:txBody>
                    <a:bodyPr/>
                    <a:lstStyle/>
                    <a:p>
                      <a:endParaRPr lang="zh-CN" altLang="en-US"/>
                    </a:p>
                  </a:txBody>
                  <a:tcPr/>
                </a:tc>
                <a:tc>
                  <a:txBody>
                    <a:bodyPr/>
                    <a:lstStyle/>
                    <a:p>
                      <a:r>
                        <a:rPr lang="en-US" altLang="zh-CN" dirty="0"/>
                        <a:t>Loss </a:t>
                      </a:r>
                      <a:endParaRPr lang="zh-CN" altLang="en-US" dirty="0"/>
                    </a:p>
                  </a:txBody>
                  <a:tcPr/>
                </a:tc>
                <a:tc>
                  <a:txBody>
                    <a:bodyPr/>
                    <a:lstStyle/>
                    <a:p>
                      <a:r>
                        <a:rPr lang="en-US" altLang="zh-CN" dirty="0"/>
                        <a:t>Accuracy </a:t>
                      </a:r>
                      <a:endParaRPr lang="zh-CN" altLang="en-US" dirty="0"/>
                    </a:p>
                  </a:txBody>
                  <a:tcPr/>
                </a:tc>
                <a:tc>
                  <a:txBody>
                    <a:bodyPr/>
                    <a:lstStyle/>
                    <a:p>
                      <a:r>
                        <a:rPr lang="en-US" altLang="zh-CN" dirty="0"/>
                        <a:t>Loss(feature)</a:t>
                      </a:r>
                      <a:endParaRPr lang="zh-CN" altLang="en-US" dirty="0"/>
                    </a:p>
                  </a:txBody>
                  <a:tcPr/>
                </a:tc>
                <a:tc>
                  <a:txBody>
                    <a:bodyPr/>
                    <a:lstStyle/>
                    <a:p>
                      <a:r>
                        <a:rPr lang="en-US" altLang="zh-CN" dirty="0"/>
                        <a:t>Accuracy(feature)</a:t>
                      </a:r>
                      <a:endParaRPr lang="zh-CN" altLang="en-US" dirty="0"/>
                    </a:p>
                  </a:txBody>
                  <a:tcPr/>
                </a:tc>
                <a:extLst>
                  <a:ext uri="{0D108BD9-81ED-4DB2-BD59-A6C34878D82A}">
                    <a16:rowId xmlns:a16="http://schemas.microsoft.com/office/drawing/2014/main" val="1262109214"/>
                  </a:ext>
                </a:extLst>
              </a:tr>
              <a:tr h="409072">
                <a:tc>
                  <a:txBody>
                    <a:bodyPr/>
                    <a:lstStyle/>
                    <a:p>
                      <a:r>
                        <a:rPr lang="en-US" altLang="zh-CN" dirty="0"/>
                        <a:t>MLP</a:t>
                      </a:r>
                      <a:endParaRPr lang="zh-CN" altLang="en-US" dirty="0"/>
                    </a:p>
                  </a:txBody>
                  <a:tcPr/>
                </a:tc>
                <a:tc>
                  <a:txBody>
                    <a:bodyPr/>
                    <a:lstStyle/>
                    <a:p>
                      <a:r>
                        <a:rPr lang="en-US" altLang="zh-CN" dirty="0"/>
                        <a:t>0.46</a:t>
                      </a:r>
                      <a:endParaRPr lang="zh-CN" altLang="en-US" dirty="0"/>
                    </a:p>
                  </a:txBody>
                  <a:tcPr/>
                </a:tc>
                <a:tc>
                  <a:txBody>
                    <a:bodyPr/>
                    <a:lstStyle/>
                    <a:p>
                      <a:r>
                        <a:rPr lang="en-US" altLang="zh-CN" dirty="0"/>
                        <a:t>0.81</a:t>
                      </a:r>
                      <a:endParaRPr lang="zh-CN" altLang="en-US" dirty="0"/>
                    </a:p>
                  </a:txBody>
                  <a:tcPr/>
                </a:tc>
                <a:tc>
                  <a:txBody>
                    <a:bodyPr/>
                    <a:lstStyle/>
                    <a:p>
                      <a:r>
                        <a:rPr lang="en-US" altLang="zh-CN" sz="1800" b="0" i="0" kern="1200" dirty="0">
                          <a:solidFill>
                            <a:schemeClr val="dk1"/>
                          </a:solidFill>
                          <a:effectLst/>
                          <a:latin typeface="+mn-lt"/>
                          <a:ea typeface="+mn-ea"/>
                          <a:cs typeface="+mn-cs"/>
                        </a:rPr>
                        <a:t>0.23</a:t>
                      </a:r>
                      <a:endParaRPr lang="zh-CN" altLang="en-US" dirty="0"/>
                    </a:p>
                  </a:txBody>
                  <a:tcPr/>
                </a:tc>
                <a:tc>
                  <a:txBody>
                    <a:bodyPr/>
                    <a:lstStyle/>
                    <a:p>
                      <a:r>
                        <a:rPr lang="en-US" altLang="zh-CN" dirty="0"/>
                        <a:t>0.891</a:t>
                      </a:r>
                      <a:endParaRPr lang="zh-CN" altLang="en-US" dirty="0"/>
                    </a:p>
                  </a:txBody>
                  <a:tcPr/>
                </a:tc>
                <a:extLst>
                  <a:ext uri="{0D108BD9-81ED-4DB2-BD59-A6C34878D82A}">
                    <a16:rowId xmlns:a16="http://schemas.microsoft.com/office/drawing/2014/main" val="1442420364"/>
                  </a:ext>
                </a:extLst>
              </a:tr>
              <a:tr h="409072">
                <a:tc>
                  <a:txBody>
                    <a:bodyPr/>
                    <a:lstStyle/>
                    <a:p>
                      <a:r>
                        <a:rPr lang="en-US" altLang="zh-CN" dirty="0"/>
                        <a:t>CNN</a:t>
                      </a:r>
                      <a:endParaRPr lang="zh-CN" altLang="en-US" dirty="0"/>
                    </a:p>
                  </a:txBody>
                  <a:tcPr/>
                </a:tc>
                <a:tc>
                  <a:txBody>
                    <a:bodyPr/>
                    <a:lstStyle/>
                    <a:p>
                      <a:r>
                        <a:rPr lang="en-US" altLang="zh-CN" dirty="0"/>
                        <a:t>0.37</a:t>
                      </a:r>
                      <a:endParaRPr lang="zh-CN" altLang="en-US" dirty="0"/>
                    </a:p>
                  </a:txBody>
                  <a:tcPr/>
                </a:tc>
                <a:tc>
                  <a:txBody>
                    <a:bodyPr/>
                    <a:lstStyle/>
                    <a:p>
                      <a:r>
                        <a:rPr lang="en-US" altLang="zh-CN" dirty="0"/>
                        <a:t>0.82</a:t>
                      </a:r>
                      <a:endParaRPr lang="zh-CN" altLang="en-US" dirty="0"/>
                    </a:p>
                  </a:txBody>
                  <a:tcPr/>
                </a:tc>
                <a:tc>
                  <a:txBody>
                    <a:bodyPr/>
                    <a:lstStyle/>
                    <a:p>
                      <a:r>
                        <a:rPr lang="en-US" altLang="zh-CN" dirty="0"/>
                        <a:t>0.24</a:t>
                      </a:r>
                      <a:endParaRPr lang="zh-CN" altLang="en-US" dirty="0"/>
                    </a:p>
                  </a:txBody>
                  <a:tcPr/>
                </a:tc>
                <a:tc>
                  <a:txBody>
                    <a:bodyPr/>
                    <a:lstStyle/>
                    <a:p>
                      <a:r>
                        <a:rPr lang="en-US" altLang="zh-CN" dirty="0"/>
                        <a:t>0.893</a:t>
                      </a:r>
                      <a:endParaRPr lang="zh-CN" altLang="en-US" dirty="0"/>
                    </a:p>
                  </a:txBody>
                  <a:tcPr/>
                </a:tc>
                <a:extLst>
                  <a:ext uri="{0D108BD9-81ED-4DB2-BD59-A6C34878D82A}">
                    <a16:rowId xmlns:a16="http://schemas.microsoft.com/office/drawing/2014/main" val="473806664"/>
                  </a:ext>
                </a:extLst>
              </a:tr>
              <a:tr h="409072">
                <a:tc>
                  <a:txBody>
                    <a:bodyPr/>
                    <a:lstStyle/>
                    <a:p>
                      <a:r>
                        <a:rPr lang="en-US" altLang="zh-CN" dirty="0"/>
                        <a:t>Enhanced LSTM</a:t>
                      </a:r>
                      <a:endParaRPr lang="zh-CN" altLang="en-US" dirty="0"/>
                    </a:p>
                  </a:txBody>
                  <a:tcPr/>
                </a:tc>
                <a:tc>
                  <a:txBody>
                    <a:bodyPr/>
                    <a:lstStyle/>
                    <a:p>
                      <a:r>
                        <a:rPr lang="en-US" altLang="zh-CN" dirty="0"/>
                        <a:t>0.36</a:t>
                      </a:r>
                      <a:endParaRPr lang="zh-CN" altLang="en-US" dirty="0"/>
                    </a:p>
                  </a:txBody>
                  <a:tcPr/>
                </a:tc>
                <a:tc>
                  <a:txBody>
                    <a:bodyPr/>
                    <a:lstStyle/>
                    <a:p>
                      <a:r>
                        <a:rPr lang="en-US" altLang="zh-CN" dirty="0"/>
                        <a:t>0.815</a:t>
                      </a:r>
                      <a:endParaRPr lang="zh-CN" altLang="en-US" dirty="0"/>
                    </a:p>
                  </a:txBody>
                  <a:tcPr/>
                </a:tc>
                <a:tc>
                  <a:txBody>
                    <a:bodyPr/>
                    <a:lstStyle/>
                    <a:p>
                      <a:r>
                        <a:rPr lang="en-US" altLang="zh-CN" dirty="0"/>
                        <a:t>0.23</a:t>
                      </a:r>
                      <a:endParaRPr lang="zh-CN" altLang="en-US" dirty="0"/>
                    </a:p>
                  </a:txBody>
                  <a:tcPr/>
                </a:tc>
                <a:tc>
                  <a:txBody>
                    <a:bodyPr/>
                    <a:lstStyle/>
                    <a:p>
                      <a:r>
                        <a:rPr lang="en-US" altLang="zh-CN" dirty="0"/>
                        <a:t>0.895</a:t>
                      </a:r>
                      <a:endParaRPr lang="zh-CN" altLang="en-US" dirty="0"/>
                    </a:p>
                  </a:txBody>
                  <a:tcPr/>
                </a:tc>
                <a:extLst>
                  <a:ext uri="{0D108BD9-81ED-4DB2-BD59-A6C34878D82A}">
                    <a16:rowId xmlns:a16="http://schemas.microsoft.com/office/drawing/2014/main" val="1188830247"/>
                  </a:ext>
                </a:extLst>
              </a:tr>
              <a:tr h="409072">
                <a:tc>
                  <a:txBody>
                    <a:bodyPr/>
                    <a:lstStyle/>
                    <a:p>
                      <a:r>
                        <a:rPr lang="en-US" altLang="zh-CN" dirty="0"/>
                        <a:t>Final best model</a:t>
                      </a:r>
                    </a:p>
                    <a:p>
                      <a:r>
                        <a:rPr lang="en-US" altLang="zh-CN" dirty="0"/>
                        <a:t>(+ XGBoost) </a:t>
                      </a:r>
                      <a:endParaRPr lang="zh-CN" altLang="en-US" dirty="0"/>
                    </a:p>
                  </a:txBody>
                  <a:tcPr/>
                </a:tc>
                <a:tc>
                  <a:txBody>
                    <a:bodyPr/>
                    <a:lstStyle/>
                    <a:p>
                      <a:r>
                        <a:rPr lang="en-US" altLang="zh-CN" dirty="0"/>
                        <a:t>None</a:t>
                      </a:r>
                      <a:endParaRPr lang="zh-CN" altLang="en-US" dirty="0"/>
                    </a:p>
                  </a:txBody>
                  <a:tcPr/>
                </a:tc>
                <a:tc>
                  <a:txBody>
                    <a:bodyPr/>
                    <a:lstStyle/>
                    <a:p>
                      <a:r>
                        <a:rPr lang="en-US" altLang="zh-CN" dirty="0"/>
                        <a:t>None</a:t>
                      </a:r>
                      <a:endParaRPr lang="zh-CN" altLang="en-US" dirty="0"/>
                    </a:p>
                  </a:txBody>
                  <a:tcPr/>
                </a:tc>
                <a:tc>
                  <a:txBody>
                    <a:bodyPr/>
                    <a:lstStyle/>
                    <a:p>
                      <a:r>
                        <a:rPr lang="en-US" altLang="zh-CN" dirty="0"/>
                        <a:t>0.15</a:t>
                      </a:r>
                      <a:endParaRPr lang="zh-CN" altLang="en-US" dirty="0"/>
                    </a:p>
                  </a:txBody>
                  <a:tcPr/>
                </a:tc>
                <a:tc>
                  <a:txBody>
                    <a:bodyPr/>
                    <a:lstStyle/>
                    <a:p>
                      <a:r>
                        <a:rPr lang="en-US" altLang="zh-CN" dirty="0"/>
                        <a:t>0.931</a:t>
                      </a:r>
                      <a:endParaRPr lang="zh-CN" altLang="en-US" dirty="0"/>
                    </a:p>
                  </a:txBody>
                  <a:tcPr/>
                </a:tc>
                <a:extLst>
                  <a:ext uri="{0D108BD9-81ED-4DB2-BD59-A6C34878D82A}">
                    <a16:rowId xmlns:a16="http://schemas.microsoft.com/office/drawing/2014/main" val="1276470735"/>
                  </a:ext>
                </a:extLst>
              </a:tr>
            </a:tbl>
          </a:graphicData>
        </a:graphic>
      </p:graphicFrame>
    </p:spTree>
    <p:extLst>
      <p:ext uri="{BB962C8B-B14F-4D97-AF65-F5344CB8AC3E}">
        <p14:creationId xmlns:p14="http://schemas.microsoft.com/office/powerpoint/2010/main" val="326242010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157163" y="-183386"/>
            <a:ext cx="6172200" cy="1809130"/>
          </a:xfrm>
        </p:spPr>
        <p:txBody>
          <a:bodyPr>
            <a:normAutofit/>
          </a:bodyPr>
          <a:lstStyle/>
          <a:p>
            <a:pPr algn="ctr"/>
            <a:r>
              <a:rPr lang="en-US" b="1" dirty="0">
                <a:solidFill>
                  <a:srgbClr val="FFFFFF"/>
                </a:solidFill>
              </a:rPr>
              <a:t>Conclusion &amp; Analysis:</a:t>
            </a:r>
          </a:p>
        </p:txBody>
      </p:sp>
      <p:sp>
        <p:nvSpPr>
          <p:cNvPr id="3" name="内容占位符 2">
            <a:extLst>
              <a:ext uri="{FF2B5EF4-FFF2-40B4-BE49-F238E27FC236}">
                <a16:creationId xmlns:a16="http://schemas.microsoft.com/office/drawing/2014/main" id="{772BC7BD-5E0D-41C1-8B7D-9D1448242971}"/>
              </a:ext>
            </a:extLst>
          </p:cNvPr>
          <p:cNvSpPr>
            <a:spLocks noGrp="1"/>
          </p:cNvSpPr>
          <p:nvPr>
            <p:ph idx="1"/>
          </p:nvPr>
        </p:nvSpPr>
        <p:spPr>
          <a:xfrm>
            <a:off x="838201" y="2306782"/>
            <a:ext cx="10515598" cy="3870180"/>
          </a:xfrm>
        </p:spPr>
        <p:txBody>
          <a:bodyPr>
            <a:normAutofit/>
          </a:bodyPr>
          <a:lstStyle/>
          <a:p>
            <a:pPr marL="0" indent="0">
              <a:buNone/>
            </a:pPr>
            <a:r>
              <a:rPr lang="en-US" sz="3300" dirty="0">
                <a:solidFill>
                  <a:srgbClr val="FFFFFF"/>
                </a:solidFill>
              </a:rPr>
              <a:t>	</a:t>
            </a:r>
          </a:p>
          <a:p>
            <a:endParaRPr lang="en-US" sz="2000" dirty="0">
              <a:solidFill>
                <a:srgbClr val="FFFFFF"/>
              </a:solidFill>
            </a:endParaRPr>
          </a:p>
        </p:txBody>
      </p:sp>
      <p:sp>
        <p:nvSpPr>
          <p:cNvPr id="4" name="文本框 3">
            <a:extLst>
              <a:ext uri="{FF2B5EF4-FFF2-40B4-BE49-F238E27FC236}">
                <a16:creationId xmlns:a16="http://schemas.microsoft.com/office/drawing/2014/main" id="{131D9385-364D-454D-983A-32E641A6859F}"/>
              </a:ext>
            </a:extLst>
          </p:cNvPr>
          <p:cNvSpPr txBox="1"/>
          <p:nvPr/>
        </p:nvSpPr>
        <p:spPr>
          <a:xfrm>
            <a:off x="890588" y="1625744"/>
            <a:ext cx="10410824" cy="4154984"/>
          </a:xfrm>
          <a:prstGeom prst="rect">
            <a:avLst/>
          </a:prstGeom>
          <a:noFill/>
        </p:spPr>
        <p:txBody>
          <a:bodyPr wrap="square" rtlCol="0">
            <a:spAutoFit/>
          </a:bodyPr>
          <a:lstStyle/>
          <a:p>
            <a:pPr marL="285750" indent="-285750">
              <a:buFontTx/>
              <a:buChar char="-"/>
            </a:pPr>
            <a:r>
              <a:rPr lang="en-US" altLang="zh-CN" sz="2400" dirty="0"/>
              <a:t>Quora questions are like very short questions, maybe we don’t need LSTM to grab long short-term memory because: </a:t>
            </a:r>
          </a:p>
          <a:p>
            <a:pPr marL="742950" lvl="1" indent="-285750">
              <a:buFontTx/>
              <a:buChar char="-"/>
            </a:pPr>
            <a:r>
              <a:rPr lang="en-US" altLang="zh-CN" sz="2400" dirty="0"/>
              <a:t>“How do you think of Donald Trump?”</a:t>
            </a:r>
          </a:p>
          <a:p>
            <a:pPr marL="742950" lvl="1" indent="-285750">
              <a:buFontTx/>
              <a:buChar char="-"/>
            </a:pPr>
            <a:r>
              <a:rPr lang="en-US" altLang="zh-CN" sz="2400" dirty="0"/>
              <a:t>“What’s your opinion about Donald Trump”</a:t>
            </a:r>
          </a:p>
          <a:p>
            <a:pPr marL="742950" lvl="1" indent="-285750">
              <a:buFontTx/>
              <a:buChar char="-"/>
            </a:pPr>
            <a:r>
              <a:rPr lang="en-US" altLang="zh-CN" sz="2400" dirty="0"/>
              <a:t>These questions are short, and the key words like “Donald Trump” are way more important than the other words like “your opinion”. There are so many questions that begins with “What do you think of”, there is totally no need for model to grab these trivial sentence structure</a:t>
            </a:r>
          </a:p>
          <a:p>
            <a:pPr marL="742950" lvl="1" indent="-285750">
              <a:buFontTx/>
              <a:buChar char="-"/>
            </a:pPr>
            <a:r>
              <a:rPr lang="en-US" altLang="zh-CN" sz="2400" dirty="0"/>
              <a:t>Long sentences classification that needs model’s attention across the whole structure, maybe that’s where CNN and RNN would perform better…</a:t>
            </a:r>
          </a:p>
          <a:p>
            <a:pPr marL="285750" indent="-285750">
              <a:buFontTx/>
              <a:buChar char="-"/>
            </a:pPr>
            <a:endParaRPr lang="en-US" altLang="zh-CN" sz="2400" dirty="0"/>
          </a:p>
        </p:txBody>
      </p:sp>
    </p:spTree>
    <p:extLst>
      <p:ext uri="{BB962C8B-B14F-4D97-AF65-F5344CB8AC3E}">
        <p14:creationId xmlns:p14="http://schemas.microsoft.com/office/powerpoint/2010/main" val="278612648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 name="标题 4">
            <a:extLst>
              <a:ext uri="{FF2B5EF4-FFF2-40B4-BE49-F238E27FC236}">
                <a16:creationId xmlns:a16="http://schemas.microsoft.com/office/drawing/2014/main" id="{4953A6F9-DD25-4D81-A46F-AA1F885FDDA0}"/>
              </a:ext>
            </a:extLst>
          </p:cNvPr>
          <p:cNvSpPr>
            <a:spLocks noGrp="1"/>
          </p:cNvSpPr>
          <p:nvPr>
            <p:ph type="title"/>
          </p:nvPr>
        </p:nvSpPr>
        <p:spPr>
          <a:xfrm>
            <a:off x="3443322" y="4969229"/>
            <a:ext cx="3947420" cy="1777829"/>
          </a:xfrm>
        </p:spPr>
        <p:txBody>
          <a:bodyPr>
            <a:normAutofit/>
          </a:bodyPr>
          <a:lstStyle/>
          <a:p>
            <a:pPr algn="ctr"/>
            <a:r>
              <a:rPr lang="en-US" altLang="zh-CN" sz="4000" dirty="0"/>
              <a:t>Task Problem</a:t>
            </a:r>
            <a:endParaRPr lang="zh-CN" altLang="en-US" sz="4000" dirty="0"/>
          </a:p>
        </p:txBody>
      </p:sp>
      <p:sp>
        <p:nvSpPr>
          <p:cNvPr id="76" name="Freeform: Shape 7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图片 6" descr="图形用户界面&#10;&#10;低可信度描述已自动生成">
            <a:extLst>
              <a:ext uri="{FF2B5EF4-FFF2-40B4-BE49-F238E27FC236}">
                <a16:creationId xmlns:a16="http://schemas.microsoft.com/office/drawing/2014/main" id="{795EE86C-EA77-4422-BE4A-DB7B3ED458EE}"/>
              </a:ext>
            </a:extLst>
          </p:cNvPr>
          <p:cNvPicPr>
            <a:picLocks noChangeAspect="1"/>
          </p:cNvPicPr>
          <p:nvPr/>
        </p:nvPicPr>
        <p:blipFill>
          <a:blip r:embed="rId2"/>
          <a:stretch>
            <a:fillRect/>
          </a:stretch>
        </p:blipFill>
        <p:spPr>
          <a:xfrm>
            <a:off x="1945024" y="-16824"/>
            <a:ext cx="7172705" cy="4339487"/>
          </a:xfrm>
          <a:prstGeom prst="rect">
            <a:avLst/>
          </a:prstGeom>
        </p:spPr>
      </p:pic>
      <p:sp>
        <p:nvSpPr>
          <p:cNvPr id="3" name="内容占位符 2">
            <a:extLst>
              <a:ext uri="{FF2B5EF4-FFF2-40B4-BE49-F238E27FC236}">
                <a16:creationId xmlns:a16="http://schemas.microsoft.com/office/drawing/2014/main" id="{772BC7BD-5E0D-41C1-8B7D-9D1448242971}"/>
              </a:ext>
            </a:extLst>
          </p:cNvPr>
          <p:cNvSpPr>
            <a:spLocks noGrp="1"/>
          </p:cNvSpPr>
          <p:nvPr>
            <p:ph idx="1"/>
          </p:nvPr>
        </p:nvSpPr>
        <p:spPr>
          <a:xfrm>
            <a:off x="5118447" y="4767660"/>
            <a:ext cx="6281873" cy="1770300"/>
          </a:xfrm>
        </p:spPr>
        <p:txBody>
          <a:bodyPr anchor="ctr">
            <a:normAutofit/>
          </a:bodyPr>
          <a:lstStyle/>
          <a:p>
            <a:pPr marL="0" indent="0">
              <a:buNone/>
            </a:pPr>
            <a:r>
              <a:rPr lang="en-US" sz="1800"/>
              <a:t>	</a:t>
            </a:r>
          </a:p>
          <a:p>
            <a:endParaRPr lang="en-US" sz="1800"/>
          </a:p>
        </p:txBody>
      </p:sp>
    </p:spTree>
    <p:extLst>
      <p:ext uri="{BB962C8B-B14F-4D97-AF65-F5344CB8AC3E}">
        <p14:creationId xmlns:p14="http://schemas.microsoft.com/office/powerpoint/2010/main" val="417022251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157163" y="-183386"/>
            <a:ext cx="6172200" cy="1809130"/>
          </a:xfrm>
        </p:spPr>
        <p:txBody>
          <a:bodyPr>
            <a:normAutofit/>
          </a:bodyPr>
          <a:lstStyle/>
          <a:p>
            <a:pPr algn="ctr"/>
            <a:r>
              <a:rPr lang="en-US" b="1" dirty="0">
                <a:solidFill>
                  <a:srgbClr val="FFFFFF"/>
                </a:solidFill>
              </a:rPr>
              <a:t>Conclusion &amp; Analysis:</a:t>
            </a:r>
          </a:p>
        </p:txBody>
      </p:sp>
      <p:sp>
        <p:nvSpPr>
          <p:cNvPr id="3" name="内容占位符 2">
            <a:extLst>
              <a:ext uri="{FF2B5EF4-FFF2-40B4-BE49-F238E27FC236}">
                <a16:creationId xmlns:a16="http://schemas.microsoft.com/office/drawing/2014/main" id="{772BC7BD-5E0D-41C1-8B7D-9D1448242971}"/>
              </a:ext>
            </a:extLst>
          </p:cNvPr>
          <p:cNvSpPr>
            <a:spLocks noGrp="1"/>
          </p:cNvSpPr>
          <p:nvPr>
            <p:ph idx="1"/>
          </p:nvPr>
        </p:nvSpPr>
        <p:spPr>
          <a:xfrm>
            <a:off x="838201" y="2306782"/>
            <a:ext cx="10515598" cy="3870180"/>
          </a:xfrm>
        </p:spPr>
        <p:txBody>
          <a:bodyPr>
            <a:normAutofit/>
          </a:bodyPr>
          <a:lstStyle/>
          <a:p>
            <a:pPr marL="0" indent="0">
              <a:buNone/>
            </a:pPr>
            <a:r>
              <a:rPr lang="en-US" sz="3300" dirty="0">
                <a:solidFill>
                  <a:srgbClr val="FFFFFF"/>
                </a:solidFill>
              </a:rPr>
              <a:t>	</a:t>
            </a:r>
          </a:p>
          <a:p>
            <a:endParaRPr lang="en-US" sz="2000" dirty="0">
              <a:solidFill>
                <a:srgbClr val="FFFFFF"/>
              </a:solidFill>
            </a:endParaRPr>
          </a:p>
        </p:txBody>
      </p:sp>
      <p:sp>
        <p:nvSpPr>
          <p:cNvPr id="4" name="文本框 3">
            <a:extLst>
              <a:ext uri="{FF2B5EF4-FFF2-40B4-BE49-F238E27FC236}">
                <a16:creationId xmlns:a16="http://schemas.microsoft.com/office/drawing/2014/main" id="{131D9385-364D-454D-983A-32E641A6859F}"/>
              </a:ext>
            </a:extLst>
          </p:cNvPr>
          <p:cNvSpPr txBox="1"/>
          <p:nvPr/>
        </p:nvSpPr>
        <p:spPr>
          <a:xfrm>
            <a:off x="890588" y="1625744"/>
            <a:ext cx="10410824" cy="3785652"/>
          </a:xfrm>
          <a:prstGeom prst="rect">
            <a:avLst/>
          </a:prstGeom>
          <a:noFill/>
        </p:spPr>
        <p:txBody>
          <a:bodyPr wrap="square" rtlCol="0">
            <a:spAutoFit/>
          </a:bodyPr>
          <a:lstStyle/>
          <a:p>
            <a:pPr marL="285750" indent="-285750">
              <a:buFontTx/>
              <a:buChar char="-"/>
            </a:pPr>
            <a:r>
              <a:rPr lang="en-US" altLang="zh-CN" sz="2400" dirty="0"/>
              <a:t>The training set is not large and diverse enough for strong models like CNN and LSTM + Attention to fit, MLP works just as well</a:t>
            </a:r>
          </a:p>
          <a:p>
            <a:pPr marL="285750" indent="-285750">
              <a:buFontTx/>
              <a:buChar char="-"/>
            </a:pPr>
            <a:endParaRPr lang="en-US" altLang="zh-CN" sz="2400" dirty="0"/>
          </a:p>
          <a:p>
            <a:pPr marL="285750" indent="-285750">
              <a:buFontTx/>
              <a:buChar char="-"/>
            </a:pPr>
            <a:r>
              <a:rPr lang="en-US" altLang="zh-CN" sz="2400" dirty="0"/>
              <a:t>Bidirectional LSTM didn’t contribute much, because again, Quora question never needs huge focus on overall structure of sentences</a:t>
            </a:r>
          </a:p>
          <a:p>
            <a:pPr marL="285750" indent="-285750">
              <a:buFontTx/>
              <a:buChar char="-"/>
            </a:pPr>
            <a:endParaRPr lang="en-US" altLang="zh-CN" sz="2400" dirty="0"/>
          </a:p>
          <a:p>
            <a:pPr marL="285750" indent="-285750">
              <a:buFontTx/>
              <a:buChar char="-"/>
            </a:pPr>
            <a:r>
              <a:rPr lang="en-US" altLang="zh-CN" sz="2400" dirty="0"/>
              <a:t>We think that the attention mechanism here is like focusing only on the key words, but this task can also be achieved by MLP because there is not much to pay attention</a:t>
            </a:r>
          </a:p>
          <a:p>
            <a:pPr marL="285750" indent="-285750">
              <a:buFontTx/>
              <a:buChar char="-"/>
            </a:pPr>
            <a:endParaRPr lang="en-US" altLang="zh-CN" sz="2400" dirty="0"/>
          </a:p>
        </p:txBody>
      </p:sp>
    </p:spTree>
    <p:extLst>
      <p:ext uri="{BB962C8B-B14F-4D97-AF65-F5344CB8AC3E}">
        <p14:creationId xmlns:p14="http://schemas.microsoft.com/office/powerpoint/2010/main" val="215978702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3F8EF-A09D-47FF-A7B5-188D93B7A6C5}"/>
              </a:ext>
            </a:extLst>
          </p:cNvPr>
          <p:cNvSpPr>
            <a:spLocks noGrp="1"/>
          </p:cNvSpPr>
          <p:nvPr>
            <p:ph type="title"/>
          </p:nvPr>
        </p:nvSpPr>
        <p:spPr>
          <a:xfrm>
            <a:off x="6053668" y="803325"/>
            <a:ext cx="5314536" cy="1325563"/>
          </a:xfrm>
        </p:spPr>
        <p:txBody>
          <a:bodyPr>
            <a:normAutofit/>
          </a:bodyPr>
          <a:lstStyle/>
          <a:p>
            <a:r>
              <a:rPr lang="en-US" altLang="zh-CN" sz="4400" dirty="0"/>
              <a:t>THANKS</a:t>
            </a:r>
            <a:endParaRPr lang="en-US" dirty="0"/>
          </a:p>
        </p:txBody>
      </p:sp>
      <p:sp>
        <p:nvSpPr>
          <p:cNvPr id="15" name="Freeform: Shape 14">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descr="Smiling Face with No Fill">
            <a:extLst>
              <a:ext uri="{FF2B5EF4-FFF2-40B4-BE49-F238E27FC236}">
                <a16:creationId xmlns:a16="http://schemas.microsoft.com/office/drawing/2014/main" id="{2C9BD9F1-8446-4CD4-8CF2-3128DCA10F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Tree>
    <p:extLst>
      <p:ext uri="{BB962C8B-B14F-4D97-AF65-F5344CB8AC3E}">
        <p14:creationId xmlns:p14="http://schemas.microsoft.com/office/powerpoint/2010/main" val="93275528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389014" y="830541"/>
            <a:ext cx="11447362" cy="5302870"/>
          </a:xfrm>
          <a:noFill/>
        </p:spPr>
        <p:txBody>
          <a:bodyPr anchor="t">
            <a:normAutofit fontScale="90000"/>
          </a:bodyPr>
          <a:lstStyle/>
          <a:p>
            <a:r>
              <a:rPr lang="en-US" sz="4800" b="1" dirty="0">
                <a:solidFill>
                  <a:schemeClr val="bg1"/>
                </a:solidFill>
              </a:rPr>
              <a:t>What we have used:</a:t>
            </a:r>
            <a:br>
              <a:rPr lang="en-US" sz="4800" b="1" dirty="0">
                <a:solidFill>
                  <a:schemeClr val="bg1"/>
                </a:solidFill>
              </a:rPr>
            </a:br>
            <a:br>
              <a:rPr lang="en-US" sz="4800" b="1" dirty="0">
                <a:solidFill>
                  <a:schemeClr val="bg1"/>
                </a:solidFill>
              </a:rPr>
            </a:br>
            <a:r>
              <a:rPr lang="en-US" sz="3600" b="1" dirty="0">
                <a:solidFill>
                  <a:schemeClr val="bg1"/>
                </a:solidFill>
              </a:rPr>
              <a:t>- Models: LSTM, CNN, MLP, XGBOOST</a:t>
            </a:r>
            <a:br>
              <a:rPr lang="en-US" sz="3600" b="1" dirty="0">
                <a:solidFill>
                  <a:schemeClr val="bg1"/>
                </a:solidFill>
              </a:rPr>
            </a:br>
            <a:br>
              <a:rPr lang="en-US" sz="3600" b="1" dirty="0">
                <a:solidFill>
                  <a:schemeClr val="bg1"/>
                </a:solidFill>
              </a:rPr>
            </a:br>
            <a:r>
              <a:rPr lang="en-US" sz="3600" b="1" dirty="0">
                <a:solidFill>
                  <a:schemeClr val="bg1"/>
                </a:solidFill>
              </a:rPr>
              <a:t>- Features: 90 traditional features + features extracted by CNN+LSTM</a:t>
            </a:r>
            <a:br>
              <a:rPr lang="en-US" sz="3600" b="1" dirty="0">
                <a:solidFill>
                  <a:schemeClr val="bg1"/>
                </a:solidFill>
              </a:rPr>
            </a:br>
            <a:br>
              <a:rPr lang="en-US" sz="3600" b="1" dirty="0">
                <a:solidFill>
                  <a:schemeClr val="bg1"/>
                </a:solidFill>
              </a:rPr>
            </a:br>
            <a:r>
              <a:rPr lang="en-US" sz="3600" b="1" dirty="0">
                <a:solidFill>
                  <a:schemeClr val="bg1"/>
                </a:solidFill>
              </a:rPr>
              <a:t>- Model Ensemble: Voting, Stacking</a:t>
            </a:r>
            <a:br>
              <a:rPr lang="en-US" sz="3600" b="1" dirty="0">
                <a:solidFill>
                  <a:schemeClr val="bg1"/>
                </a:solidFill>
              </a:rPr>
            </a:br>
            <a:br>
              <a:rPr lang="en-US" sz="3600" b="1" dirty="0">
                <a:solidFill>
                  <a:schemeClr val="bg1"/>
                </a:solidFill>
              </a:rPr>
            </a:br>
            <a:r>
              <a:rPr lang="en-US" sz="3600" b="1" dirty="0">
                <a:solidFill>
                  <a:schemeClr val="bg1"/>
                </a:solidFill>
              </a:rPr>
              <a:t>- Tricks: Swap Q1&amp;Q2 (more data), Magic features, Post-processing</a:t>
            </a:r>
            <a:br>
              <a:rPr lang="en-US" sz="3600" b="1" dirty="0">
                <a:solidFill>
                  <a:schemeClr val="bg1"/>
                </a:solidFill>
              </a:rPr>
            </a:br>
            <a:br>
              <a:rPr lang="en-US" sz="3600" b="1" dirty="0">
                <a:solidFill>
                  <a:schemeClr val="bg1"/>
                </a:solidFill>
              </a:rPr>
            </a:br>
            <a:r>
              <a:rPr lang="en-US" sz="3600" b="1" dirty="0">
                <a:solidFill>
                  <a:schemeClr val="bg1"/>
                </a:solidFill>
              </a:rPr>
              <a:t>- Finally, Kaggle Submission Rank 2</a:t>
            </a:r>
            <a:r>
              <a:rPr lang="en-US" altLang="zh-CN" sz="3600" b="1" dirty="0">
                <a:solidFill>
                  <a:schemeClr val="bg1"/>
                </a:solidFill>
              </a:rPr>
              <a:t>79/3295 </a:t>
            </a:r>
            <a:endParaRPr lang="en-US" sz="3600" b="1" dirty="0">
              <a:solidFill>
                <a:schemeClr val="bg1"/>
              </a:solidFill>
            </a:endParaRPr>
          </a:p>
        </p:txBody>
      </p:sp>
      <p:sp>
        <p:nvSpPr>
          <p:cNvPr id="29" name="Rectangle 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6" name="Straight Connector 45">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308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1462088" y="299686"/>
            <a:ext cx="15116175" cy="990211"/>
          </a:xfrm>
        </p:spPr>
        <p:txBody>
          <a:bodyPr>
            <a:normAutofit/>
          </a:bodyPr>
          <a:lstStyle/>
          <a:p>
            <a:pPr algn="ctr"/>
            <a:r>
              <a:rPr lang="en-US" altLang="zh-CN" b="1" dirty="0">
                <a:solidFill>
                  <a:srgbClr val="FFFFFF"/>
                </a:solidFill>
              </a:rPr>
              <a:t>Final Result</a:t>
            </a:r>
            <a:r>
              <a:rPr lang="zh-CN" altLang="en-US" b="1" dirty="0">
                <a:solidFill>
                  <a:srgbClr val="FFFFFF"/>
                </a:solidFill>
              </a:rPr>
              <a:t> </a:t>
            </a:r>
            <a:r>
              <a:rPr lang="en-US" altLang="zh-CN" b="1" dirty="0">
                <a:solidFill>
                  <a:srgbClr val="FFFFFF"/>
                </a:solidFill>
              </a:rPr>
              <a:t>(</a:t>
            </a:r>
            <a:r>
              <a:rPr lang="en" altLang="zh-CN" dirty="0">
                <a:solidFill>
                  <a:schemeClr val="accent2">
                    <a:lumMod val="75000"/>
                  </a:schemeClr>
                </a:solidFill>
              </a:rPr>
              <a:t>Bronze Medal </a:t>
            </a:r>
            <a:r>
              <a:rPr lang="en-US" altLang="zh-CN" b="1" dirty="0">
                <a:solidFill>
                  <a:srgbClr val="FFFFFF"/>
                </a:solidFill>
              </a:rPr>
              <a:t>)</a:t>
            </a:r>
            <a:endParaRPr lang="en-US" b="1" dirty="0">
              <a:solidFill>
                <a:srgbClr val="FFFFFF"/>
              </a:solidFill>
            </a:endParaRPr>
          </a:p>
        </p:txBody>
      </p:sp>
      <p:sp>
        <p:nvSpPr>
          <p:cNvPr id="3" name="内容占位符 2">
            <a:extLst>
              <a:ext uri="{FF2B5EF4-FFF2-40B4-BE49-F238E27FC236}">
                <a16:creationId xmlns:a16="http://schemas.microsoft.com/office/drawing/2014/main" id="{772BC7BD-5E0D-41C1-8B7D-9D1448242971}"/>
              </a:ext>
            </a:extLst>
          </p:cNvPr>
          <p:cNvSpPr>
            <a:spLocks noGrp="1"/>
          </p:cNvSpPr>
          <p:nvPr>
            <p:ph idx="1"/>
          </p:nvPr>
        </p:nvSpPr>
        <p:spPr>
          <a:xfrm>
            <a:off x="838201" y="1359877"/>
            <a:ext cx="10515598" cy="4817085"/>
          </a:xfrm>
        </p:spPr>
        <p:txBody>
          <a:bodyPr>
            <a:normAutofit/>
          </a:bodyPr>
          <a:lstStyle/>
          <a:p>
            <a:pPr marL="0" indent="0">
              <a:buNone/>
            </a:pPr>
            <a:r>
              <a:rPr lang="en-US" sz="3300" dirty="0">
                <a:solidFill>
                  <a:srgbClr val="FFFFFF"/>
                </a:solidFill>
              </a:rPr>
              <a:t>	</a:t>
            </a:r>
          </a:p>
          <a:p>
            <a:endParaRPr lang="en-US" sz="2000" dirty="0">
              <a:solidFill>
                <a:srgbClr val="FFFFFF"/>
              </a:solidFill>
            </a:endParaRPr>
          </a:p>
        </p:txBody>
      </p:sp>
      <p:pic>
        <p:nvPicPr>
          <p:cNvPr id="4" name="图片 3">
            <a:extLst>
              <a:ext uri="{FF2B5EF4-FFF2-40B4-BE49-F238E27FC236}">
                <a16:creationId xmlns:a16="http://schemas.microsoft.com/office/drawing/2014/main" id="{425F1E18-4308-4FF6-8251-E330024ABDBA}"/>
              </a:ext>
            </a:extLst>
          </p:cNvPr>
          <p:cNvPicPr>
            <a:picLocks noChangeAspect="1"/>
          </p:cNvPicPr>
          <p:nvPr/>
        </p:nvPicPr>
        <p:blipFill rotWithShape="1">
          <a:blip r:embed="rId2"/>
          <a:srcRect l="50000" t="69793"/>
          <a:stretch/>
        </p:blipFill>
        <p:spPr>
          <a:xfrm>
            <a:off x="2768375" y="4299020"/>
            <a:ext cx="6096000" cy="1788501"/>
          </a:xfrm>
          <a:prstGeom prst="rect">
            <a:avLst/>
          </a:prstGeom>
        </p:spPr>
      </p:pic>
      <p:pic>
        <p:nvPicPr>
          <p:cNvPr id="6" name="图片 5">
            <a:extLst>
              <a:ext uri="{FF2B5EF4-FFF2-40B4-BE49-F238E27FC236}">
                <a16:creationId xmlns:a16="http://schemas.microsoft.com/office/drawing/2014/main" id="{CCEEB209-04F3-47B4-912F-D239750131EE}"/>
              </a:ext>
            </a:extLst>
          </p:cNvPr>
          <p:cNvPicPr>
            <a:picLocks noChangeAspect="1"/>
          </p:cNvPicPr>
          <p:nvPr/>
        </p:nvPicPr>
        <p:blipFill rotWithShape="1">
          <a:blip r:embed="rId3"/>
          <a:srcRect t="29159"/>
          <a:stretch/>
        </p:blipFill>
        <p:spPr>
          <a:xfrm>
            <a:off x="0" y="1504561"/>
            <a:ext cx="12192000" cy="2649775"/>
          </a:xfrm>
          <a:prstGeom prst="rect">
            <a:avLst/>
          </a:prstGeom>
        </p:spPr>
      </p:pic>
      <p:sp>
        <p:nvSpPr>
          <p:cNvPr id="16" name="矩形 15">
            <a:extLst>
              <a:ext uri="{FF2B5EF4-FFF2-40B4-BE49-F238E27FC236}">
                <a16:creationId xmlns:a16="http://schemas.microsoft.com/office/drawing/2014/main" id="{9CD04977-F2E7-4D18-BF38-67B894BCC981}"/>
              </a:ext>
            </a:extLst>
          </p:cNvPr>
          <p:cNvSpPr/>
          <p:nvPr/>
        </p:nvSpPr>
        <p:spPr>
          <a:xfrm>
            <a:off x="0" y="2924100"/>
            <a:ext cx="11989377" cy="52298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5" name="文本框 4">
            <a:extLst>
              <a:ext uri="{FF2B5EF4-FFF2-40B4-BE49-F238E27FC236}">
                <a16:creationId xmlns:a16="http://schemas.microsoft.com/office/drawing/2014/main" id="{461ED34F-A274-DA45-BE79-2F6DFDF9E095}"/>
              </a:ext>
            </a:extLst>
          </p:cNvPr>
          <p:cNvSpPr txBox="1"/>
          <p:nvPr/>
        </p:nvSpPr>
        <p:spPr>
          <a:xfrm>
            <a:off x="9115425" y="4786313"/>
            <a:ext cx="2579968" cy="646331"/>
          </a:xfrm>
          <a:prstGeom prst="rect">
            <a:avLst/>
          </a:prstGeom>
          <a:noFill/>
        </p:spPr>
        <p:txBody>
          <a:bodyPr wrap="square" rtlCol="0">
            <a:spAutoFit/>
          </a:bodyPr>
          <a:lstStyle/>
          <a:p>
            <a:r>
              <a:rPr kumimoji="1" lang="en-US" altLang="zh-CN" dirty="0"/>
              <a:t>Rank</a:t>
            </a:r>
            <a:r>
              <a:rPr kumimoji="1" lang="zh-CN" altLang="en-US" dirty="0"/>
              <a:t> </a:t>
            </a:r>
            <a:r>
              <a:rPr kumimoji="1" lang="en-US" altLang="zh-CN" dirty="0"/>
              <a:t>279</a:t>
            </a:r>
            <a:r>
              <a:rPr kumimoji="1" lang="zh-CN" altLang="en-US" dirty="0"/>
              <a:t> </a:t>
            </a:r>
            <a:r>
              <a:rPr kumimoji="1" lang="en-US" altLang="zh-CN" dirty="0"/>
              <a:t>Among</a:t>
            </a:r>
            <a:r>
              <a:rPr kumimoji="1" lang="zh-CN" altLang="en-US" dirty="0"/>
              <a:t> </a:t>
            </a:r>
            <a:r>
              <a:rPr kumimoji="1" lang="en-US" altLang="zh-CN" dirty="0"/>
              <a:t>3296</a:t>
            </a:r>
          </a:p>
          <a:p>
            <a:r>
              <a:rPr kumimoji="1" lang="en-US" altLang="zh-CN" dirty="0"/>
              <a:t>competitors</a:t>
            </a:r>
            <a:endParaRPr kumimoji="1" lang="zh-CN" altLang="en-US" dirty="0"/>
          </a:p>
        </p:txBody>
      </p:sp>
    </p:spTree>
    <p:extLst>
      <p:ext uri="{BB962C8B-B14F-4D97-AF65-F5344CB8AC3E}">
        <p14:creationId xmlns:p14="http://schemas.microsoft.com/office/powerpoint/2010/main" val="78450570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413232" y="500580"/>
            <a:ext cx="4768774" cy="934611"/>
          </a:xfrm>
          <a:noFill/>
        </p:spPr>
        <p:txBody>
          <a:bodyPr anchor="t">
            <a:normAutofit fontScale="90000"/>
          </a:bodyPr>
          <a:lstStyle/>
          <a:p>
            <a:r>
              <a:rPr lang="en-US" sz="4800" b="1" dirty="0">
                <a:solidFill>
                  <a:schemeClr val="bg1"/>
                </a:solidFill>
              </a:rPr>
              <a:t>Literature review :</a:t>
            </a:r>
            <a:br>
              <a:rPr lang="en-US" sz="4800" b="1" dirty="0">
                <a:solidFill>
                  <a:schemeClr val="bg1"/>
                </a:solidFill>
              </a:rPr>
            </a:br>
            <a:br>
              <a:rPr lang="en-US" sz="4800" b="1" dirty="0">
                <a:solidFill>
                  <a:schemeClr val="bg1"/>
                </a:solidFill>
              </a:rPr>
            </a:br>
            <a:br>
              <a:rPr lang="en-US" sz="3600" b="1" dirty="0">
                <a:solidFill>
                  <a:schemeClr val="bg1"/>
                </a:solidFill>
              </a:rPr>
            </a:br>
            <a:br>
              <a:rPr lang="en-US" sz="3600" b="1" dirty="0">
                <a:solidFill>
                  <a:schemeClr val="bg1"/>
                </a:solidFill>
              </a:rPr>
            </a:br>
            <a:endParaRPr lang="en-US" sz="3600" b="1" dirty="0">
              <a:solidFill>
                <a:schemeClr val="bg1"/>
              </a:solidFill>
            </a:endParaRPr>
          </a:p>
        </p:txBody>
      </p:sp>
      <p:sp>
        <p:nvSpPr>
          <p:cNvPr id="29" name="Rectangle 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6" name="Straight Connector 45">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5C26790B-0B46-ED48-BC2D-2EFEA50E3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68" y="1432607"/>
            <a:ext cx="11479975" cy="749435"/>
          </a:xfrm>
          <a:prstGeom prst="rect">
            <a:avLst/>
          </a:prstGeom>
        </p:spPr>
      </p:pic>
      <p:pic>
        <p:nvPicPr>
          <p:cNvPr id="10" name="图片 9" descr="图形用户界面, 表格&#10;&#10;中度可信度描述已自动生成">
            <a:extLst>
              <a:ext uri="{FF2B5EF4-FFF2-40B4-BE49-F238E27FC236}">
                <a16:creationId xmlns:a16="http://schemas.microsoft.com/office/drawing/2014/main" id="{9D04DE86-11E2-0F4E-B35C-3F4B6BE25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26" y="2441362"/>
            <a:ext cx="11976100" cy="3632200"/>
          </a:xfrm>
          <a:prstGeom prst="rect">
            <a:avLst/>
          </a:prstGeom>
        </p:spPr>
      </p:pic>
    </p:spTree>
    <p:extLst>
      <p:ext uri="{BB962C8B-B14F-4D97-AF65-F5344CB8AC3E}">
        <p14:creationId xmlns:p14="http://schemas.microsoft.com/office/powerpoint/2010/main" val="407534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413232" y="500580"/>
            <a:ext cx="4768774" cy="934611"/>
          </a:xfrm>
          <a:noFill/>
        </p:spPr>
        <p:txBody>
          <a:bodyPr anchor="t">
            <a:normAutofit fontScale="90000"/>
          </a:bodyPr>
          <a:lstStyle/>
          <a:p>
            <a:r>
              <a:rPr lang="en-US" sz="4800" b="1" dirty="0">
                <a:solidFill>
                  <a:schemeClr val="bg1"/>
                </a:solidFill>
              </a:rPr>
              <a:t>Literature review :</a:t>
            </a:r>
            <a:br>
              <a:rPr lang="en-US" sz="4800" b="1" dirty="0">
                <a:solidFill>
                  <a:schemeClr val="bg1"/>
                </a:solidFill>
              </a:rPr>
            </a:br>
            <a:br>
              <a:rPr lang="en-US" sz="4800" b="1" dirty="0">
                <a:solidFill>
                  <a:schemeClr val="bg1"/>
                </a:solidFill>
              </a:rPr>
            </a:br>
            <a:br>
              <a:rPr lang="en-US" sz="3600" b="1" dirty="0">
                <a:solidFill>
                  <a:schemeClr val="bg1"/>
                </a:solidFill>
              </a:rPr>
            </a:br>
            <a:br>
              <a:rPr lang="en-US" sz="3600" b="1" dirty="0">
                <a:solidFill>
                  <a:schemeClr val="bg1"/>
                </a:solidFill>
              </a:rPr>
            </a:br>
            <a:endParaRPr lang="en-US" sz="3600" b="1" dirty="0">
              <a:solidFill>
                <a:schemeClr val="bg1"/>
              </a:solidFill>
            </a:endParaRPr>
          </a:p>
        </p:txBody>
      </p:sp>
      <p:sp>
        <p:nvSpPr>
          <p:cNvPr id="29" name="Rectangle 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6" name="Straight Connector 45">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5C26790B-0B46-ED48-BC2D-2EFEA50E3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68" y="1432607"/>
            <a:ext cx="11479975" cy="749435"/>
          </a:xfrm>
          <a:prstGeom prst="rect">
            <a:avLst/>
          </a:prstGeom>
        </p:spPr>
      </p:pic>
      <p:pic>
        <p:nvPicPr>
          <p:cNvPr id="12" name="图片 11" descr="图形用户界面, 应用程序&#10;&#10;描述已自动生成">
            <a:extLst>
              <a:ext uri="{FF2B5EF4-FFF2-40B4-BE49-F238E27FC236}">
                <a16:creationId xmlns:a16="http://schemas.microsoft.com/office/drawing/2014/main" id="{6C79B152-C4A7-9949-A0D8-70FF3D5C9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26" y="2900367"/>
            <a:ext cx="11772900" cy="2057400"/>
          </a:xfrm>
          <a:prstGeom prst="rect">
            <a:avLst/>
          </a:prstGeom>
        </p:spPr>
      </p:pic>
      <p:sp>
        <p:nvSpPr>
          <p:cNvPr id="3" name="框架 2">
            <a:extLst>
              <a:ext uri="{FF2B5EF4-FFF2-40B4-BE49-F238E27FC236}">
                <a16:creationId xmlns:a16="http://schemas.microsoft.com/office/drawing/2014/main" id="{BA213E61-E1EA-AF42-804A-0E4D3387376E}"/>
              </a:ext>
            </a:extLst>
          </p:cNvPr>
          <p:cNvSpPr/>
          <p:nvPr/>
        </p:nvSpPr>
        <p:spPr>
          <a:xfrm>
            <a:off x="208026" y="3923502"/>
            <a:ext cx="5887970" cy="29306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86310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altLang="zh-CN" sz="2800" b="1" kern="1200" dirty="0">
                <a:solidFill>
                  <a:srgbClr val="FFFFFF"/>
                </a:solidFill>
                <a:latin typeface="+mj-lt"/>
                <a:ea typeface="+mj-ea"/>
                <a:cs typeface="+mj-cs"/>
              </a:rPr>
              <a:t>Literature review :</a:t>
            </a:r>
            <a:br>
              <a:rPr lang="en-US" altLang="zh-CN" sz="2800" b="1" kern="1200" dirty="0">
                <a:solidFill>
                  <a:srgbClr val="FFFFFF"/>
                </a:solidFill>
                <a:latin typeface="+mj-lt"/>
                <a:ea typeface="+mj-ea"/>
                <a:cs typeface="+mj-cs"/>
              </a:rPr>
            </a:br>
            <a:br>
              <a:rPr lang="en-US" altLang="zh-CN" sz="2800" b="1" kern="1200" dirty="0">
                <a:solidFill>
                  <a:srgbClr val="FFFFFF"/>
                </a:solidFill>
                <a:latin typeface="+mj-lt"/>
                <a:ea typeface="+mj-ea"/>
                <a:cs typeface="+mj-cs"/>
              </a:rPr>
            </a:br>
            <a:br>
              <a:rPr lang="en-US" altLang="zh-CN" sz="2800" b="1" kern="1200" dirty="0">
                <a:solidFill>
                  <a:srgbClr val="FFFFFF"/>
                </a:solidFill>
                <a:latin typeface="+mj-lt"/>
                <a:ea typeface="+mj-ea"/>
                <a:cs typeface="+mj-cs"/>
              </a:rPr>
            </a:br>
            <a:br>
              <a:rPr lang="en-US" altLang="zh-CN" sz="2800" b="1" kern="1200" dirty="0">
                <a:solidFill>
                  <a:srgbClr val="FFFFFF"/>
                </a:solidFill>
                <a:latin typeface="+mj-lt"/>
                <a:ea typeface="+mj-ea"/>
                <a:cs typeface="+mj-cs"/>
              </a:rPr>
            </a:br>
            <a:endParaRPr lang="en-US" sz="2800" b="1" kern="1200" dirty="0">
              <a:solidFill>
                <a:srgbClr val="FFFFFF"/>
              </a:solidFill>
              <a:latin typeface="+mj-lt"/>
              <a:ea typeface="+mj-ea"/>
              <a:cs typeface="+mj-cs"/>
            </a:endParaRPr>
          </a:p>
        </p:txBody>
      </p:sp>
      <p:pic>
        <p:nvPicPr>
          <p:cNvPr id="5" name="图片 4" descr="图示&#10;&#10;描述已自动生成">
            <a:extLst>
              <a:ext uri="{FF2B5EF4-FFF2-40B4-BE49-F238E27FC236}">
                <a16:creationId xmlns:a16="http://schemas.microsoft.com/office/drawing/2014/main" id="{B9A6B744-C171-B248-8069-5B243428C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594" y="0"/>
            <a:ext cx="5535211" cy="6858000"/>
          </a:xfrm>
          <a:prstGeom prst="rect">
            <a:avLst/>
          </a:prstGeom>
        </p:spPr>
      </p:pic>
      <p:pic>
        <p:nvPicPr>
          <p:cNvPr id="9" name="图片 8" descr="文本&#10;&#10;中度可信度描述已自动生成">
            <a:extLst>
              <a:ext uri="{FF2B5EF4-FFF2-40B4-BE49-F238E27FC236}">
                <a16:creationId xmlns:a16="http://schemas.microsoft.com/office/drawing/2014/main" id="{FF76B987-AB45-2D4D-9B9F-295DECF09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31" y="5102225"/>
            <a:ext cx="4706385" cy="1212850"/>
          </a:xfrm>
          <a:prstGeom prst="rect">
            <a:avLst/>
          </a:prstGeom>
        </p:spPr>
      </p:pic>
    </p:spTree>
    <p:extLst>
      <p:ext uri="{BB962C8B-B14F-4D97-AF65-F5344CB8AC3E}">
        <p14:creationId xmlns:p14="http://schemas.microsoft.com/office/powerpoint/2010/main" val="385154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717422" y="2736724"/>
            <a:ext cx="3499104" cy="2547257"/>
          </a:xfrm>
          <a:noFill/>
        </p:spPr>
        <p:txBody>
          <a:bodyPr vert="horz" lIns="91440" tIns="45720" rIns="91440" bIns="45720" rtlCol="0" anchor="ctr">
            <a:normAutofit fontScale="90000"/>
          </a:bodyPr>
          <a:lstStyle/>
          <a:p>
            <a:r>
              <a:rPr lang="en-US" altLang="zh-CN" sz="2800" b="1" kern="1200" dirty="0">
                <a:solidFill>
                  <a:srgbClr val="FF0000"/>
                </a:solidFill>
                <a:latin typeface="+mj-lt"/>
                <a:ea typeface="+mj-ea"/>
                <a:cs typeface="+mj-cs"/>
              </a:rPr>
              <a:t>1. Cut off half of th</a:t>
            </a:r>
            <a:r>
              <a:rPr lang="en-US" altLang="zh-CN" sz="2800" b="1" dirty="0">
                <a:solidFill>
                  <a:srgbClr val="FF0000"/>
                </a:solidFill>
              </a:rPr>
              <a:t>e model</a:t>
            </a:r>
            <a:br>
              <a:rPr lang="en-US" altLang="zh-CN" sz="2800" b="1" dirty="0">
                <a:solidFill>
                  <a:srgbClr val="FFFFFF"/>
                </a:solidFill>
              </a:rPr>
            </a:br>
            <a:r>
              <a:rPr lang="en-US" altLang="zh-CN" sz="2800" b="1" dirty="0">
                <a:solidFill>
                  <a:schemeClr val="accent2"/>
                </a:solidFill>
              </a:rPr>
              <a:t>2. Change the model </a:t>
            </a:r>
            <a:br>
              <a:rPr lang="en-US" altLang="zh-CN" sz="2800" b="1" dirty="0">
                <a:solidFill>
                  <a:schemeClr val="accent2"/>
                </a:solidFill>
              </a:rPr>
            </a:br>
            <a:r>
              <a:rPr lang="en-US" altLang="zh-CN" sz="2800" b="1" dirty="0">
                <a:solidFill>
                  <a:schemeClr val="accent2"/>
                </a:solidFill>
              </a:rPr>
              <a:t>from asymmetric to symmetric </a:t>
            </a:r>
            <a:br>
              <a:rPr lang="en-US" altLang="zh-CN" sz="2800" b="1" dirty="0">
                <a:solidFill>
                  <a:srgbClr val="FFFFFF"/>
                </a:solidFill>
              </a:rPr>
            </a:br>
            <a:r>
              <a:rPr lang="en-US" altLang="zh-CN" sz="2800" b="1" dirty="0">
                <a:solidFill>
                  <a:srgbClr val="00B050"/>
                </a:solidFill>
              </a:rPr>
              <a:t>3. reduce dimension</a:t>
            </a:r>
            <a:br>
              <a:rPr lang="en-US" altLang="zh-CN" sz="2800" b="1" dirty="0">
                <a:solidFill>
                  <a:srgbClr val="00B050"/>
                </a:solidFill>
              </a:rPr>
            </a:br>
            <a:r>
              <a:rPr lang="en-US" altLang="zh-CN" sz="2800" b="1" dirty="0">
                <a:solidFill>
                  <a:srgbClr val="00B050"/>
                </a:solidFill>
              </a:rPr>
              <a:t>to 300D for word</a:t>
            </a:r>
            <a:br>
              <a:rPr lang="en-US" altLang="zh-CN" sz="2800" b="1" dirty="0">
                <a:solidFill>
                  <a:srgbClr val="00B050"/>
                </a:solidFill>
              </a:rPr>
            </a:br>
            <a:r>
              <a:rPr lang="en-US" altLang="zh-CN" sz="2800" b="1" dirty="0">
                <a:solidFill>
                  <a:srgbClr val="00B050"/>
                </a:solidFill>
              </a:rPr>
              <a:t>and 30D for sentence</a:t>
            </a:r>
            <a:br>
              <a:rPr lang="en-US" altLang="zh-CN" sz="2800" b="1" dirty="0">
                <a:solidFill>
                  <a:srgbClr val="FFFFFF"/>
                </a:solidFill>
              </a:rPr>
            </a:br>
            <a:br>
              <a:rPr lang="en-US" altLang="zh-CN" sz="2800" b="1" kern="1200" dirty="0">
                <a:solidFill>
                  <a:srgbClr val="FFFFFF"/>
                </a:solidFill>
                <a:latin typeface="+mj-lt"/>
                <a:ea typeface="+mj-ea"/>
                <a:cs typeface="+mj-cs"/>
              </a:rPr>
            </a:br>
            <a:br>
              <a:rPr lang="en-US" altLang="zh-CN" sz="2800" b="1" kern="1200" dirty="0">
                <a:solidFill>
                  <a:srgbClr val="FFFFFF"/>
                </a:solidFill>
                <a:latin typeface="+mj-lt"/>
                <a:ea typeface="+mj-ea"/>
                <a:cs typeface="+mj-cs"/>
              </a:rPr>
            </a:br>
            <a:br>
              <a:rPr lang="en-US" altLang="zh-CN" sz="2800" b="1" kern="1200" dirty="0">
                <a:solidFill>
                  <a:srgbClr val="FFFFFF"/>
                </a:solidFill>
                <a:latin typeface="+mj-lt"/>
                <a:ea typeface="+mj-ea"/>
                <a:cs typeface="+mj-cs"/>
              </a:rPr>
            </a:br>
            <a:br>
              <a:rPr lang="en-US" altLang="zh-CN" sz="2800" b="1" kern="1200" dirty="0">
                <a:solidFill>
                  <a:srgbClr val="FFFFFF"/>
                </a:solidFill>
                <a:latin typeface="+mj-lt"/>
                <a:ea typeface="+mj-ea"/>
                <a:cs typeface="+mj-cs"/>
              </a:rPr>
            </a:br>
            <a:endParaRPr lang="en-US" sz="2800" b="1" kern="1200" dirty="0">
              <a:solidFill>
                <a:srgbClr val="FFFFFF"/>
              </a:solidFill>
              <a:latin typeface="+mj-lt"/>
              <a:ea typeface="+mj-ea"/>
              <a:cs typeface="+mj-cs"/>
            </a:endParaRPr>
          </a:p>
        </p:txBody>
      </p:sp>
      <p:pic>
        <p:nvPicPr>
          <p:cNvPr id="5" name="图片 4" descr="图示&#10;&#10;描述已自动生成">
            <a:extLst>
              <a:ext uri="{FF2B5EF4-FFF2-40B4-BE49-F238E27FC236}">
                <a16:creationId xmlns:a16="http://schemas.microsoft.com/office/drawing/2014/main" id="{B9A6B744-C171-B248-8069-5B243428C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807" y="0"/>
            <a:ext cx="5535211" cy="6858000"/>
          </a:xfrm>
          <a:prstGeom prst="rect">
            <a:avLst/>
          </a:prstGeom>
        </p:spPr>
      </p:pic>
      <p:pic>
        <p:nvPicPr>
          <p:cNvPr id="9" name="图片 8" descr="文本&#10;&#10;中度可信度描述已自动生成">
            <a:extLst>
              <a:ext uri="{FF2B5EF4-FFF2-40B4-BE49-F238E27FC236}">
                <a16:creationId xmlns:a16="http://schemas.microsoft.com/office/drawing/2014/main" id="{FF76B987-AB45-2D4D-9B9F-295DECF09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31" y="5102225"/>
            <a:ext cx="4706385" cy="1212850"/>
          </a:xfrm>
          <a:prstGeom prst="rect">
            <a:avLst/>
          </a:prstGeom>
        </p:spPr>
      </p:pic>
      <p:sp>
        <p:nvSpPr>
          <p:cNvPr id="7" name="乘 6">
            <a:extLst>
              <a:ext uri="{FF2B5EF4-FFF2-40B4-BE49-F238E27FC236}">
                <a16:creationId xmlns:a16="http://schemas.microsoft.com/office/drawing/2014/main" id="{FC6F10F2-7CBC-5E4D-8A3A-B816EE75DA39}"/>
              </a:ext>
            </a:extLst>
          </p:cNvPr>
          <p:cNvSpPr/>
          <p:nvPr/>
        </p:nvSpPr>
        <p:spPr>
          <a:xfrm>
            <a:off x="8033213" y="-2071688"/>
            <a:ext cx="2925805" cy="11001376"/>
          </a:xfrm>
          <a:prstGeom prst="mathMultiply">
            <a:avLst>
              <a:gd name="adj1" fmla="val 981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框架 7">
            <a:extLst>
              <a:ext uri="{FF2B5EF4-FFF2-40B4-BE49-F238E27FC236}">
                <a16:creationId xmlns:a16="http://schemas.microsoft.com/office/drawing/2014/main" id="{47BE2532-9975-7C45-8D46-9B2CA6724A98}"/>
              </a:ext>
            </a:extLst>
          </p:cNvPr>
          <p:cNvSpPr/>
          <p:nvPr/>
        </p:nvSpPr>
        <p:spPr>
          <a:xfrm>
            <a:off x="5886450" y="3429000"/>
            <a:ext cx="2146763" cy="1200150"/>
          </a:xfrm>
          <a:prstGeom prst="frame">
            <a:avLst>
              <a:gd name="adj1" fmla="val 47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同心圆 9">
            <a:extLst>
              <a:ext uri="{FF2B5EF4-FFF2-40B4-BE49-F238E27FC236}">
                <a16:creationId xmlns:a16="http://schemas.microsoft.com/office/drawing/2014/main" id="{3E79E702-411D-0A4B-A3E1-079495A2E554}"/>
              </a:ext>
            </a:extLst>
          </p:cNvPr>
          <p:cNvSpPr/>
          <p:nvPr/>
        </p:nvSpPr>
        <p:spPr>
          <a:xfrm>
            <a:off x="5629275" y="4907769"/>
            <a:ext cx="2700338" cy="1407306"/>
          </a:xfrm>
          <a:prstGeom prst="donut">
            <a:avLst>
              <a:gd name="adj" fmla="val 365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2" name="图片 11">
            <a:extLst>
              <a:ext uri="{FF2B5EF4-FFF2-40B4-BE49-F238E27FC236}">
                <a16:creationId xmlns:a16="http://schemas.microsoft.com/office/drawing/2014/main" id="{FBACE7A7-0A49-9548-9BF4-8669124D4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86038"/>
            <a:ext cx="12297960" cy="1395283"/>
          </a:xfrm>
          <a:prstGeom prst="rect">
            <a:avLst/>
          </a:prstGeom>
        </p:spPr>
      </p:pic>
      <p:sp>
        <p:nvSpPr>
          <p:cNvPr id="13" name="文本框 12">
            <a:extLst>
              <a:ext uri="{FF2B5EF4-FFF2-40B4-BE49-F238E27FC236}">
                <a16:creationId xmlns:a16="http://schemas.microsoft.com/office/drawing/2014/main" id="{25ED9220-7A73-CA4C-9510-D8438E3CA583}"/>
              </a:ext>
            </a:extLst>
          </p:cNvPr>
          <p:cNvSpPr txBox="1"/>
          <p:nvPr/>
        </p:nvSpPr>
        <p:spPr>
          <a:xfrm>
            <a:off x="8373572" y="3042934"/>
            <a:ext cx="4043316" cy="369332"/>
          </a:xfrm>
          <a:prstGeom prst="rect">
            <a:avLst/>
          </a:prstGeom>
          <a:noFill/>
        </p:spPr>
        <p:txBody>
          <a:bodyPr wrap="square" rtlCol="0">
            <a:spAutoFit/>
          </a:bodyPr>
          <a:lstStyle/>
          <a:p>
            <a:r>
              <a:rPr kumimoji="1" lang="en-US" altLang="zh-CN" b="1" dirty="0">
                <a:solidFill>
                  <a:srgbClr val="00B050"/>
                </a:solidFill>
              </a:rPr>
              <a:t>Accuracy</a:t>
            </a:r>
            <a:r>
              <a:rPr kumimoji="1" lang="zh-CN" altLang="en-US" b="1" dirty="0">
                <a:solidFill>
                  <a:srgbClr val="00B050"/>
                </a:solidFill>
              </a:rPr>
              <a:t> </a:t>
            </a:r>
            <a:r>
              <a:rPr kumimoji="1" lang="en-US" altLang="zh-CN" b="1" dirty="0">
                <a:solidFill>
                  <a:srgbClr val="00B050"/>
                </a:solidFill>
              </a:rPr>
              <a:t>83%</a:t>
            </a:r>
            <a:r>
              <a:rPr kumimoji="1" lang="zh-CN" altLang="en-US" b="1" dirty="0">
                <a:solidFill>
                  <a:srgbClr val="00B050"/>
                </a:solidFill>
              </a:rPr>
              <a:t> </a:t>
            </a:r>
            <a:r>
              <a:rPr kumimoji="1" lang="en-US" altLang="zh-CN" b="1" dirty="0">
                <a:solidFill>
                  <a:srgbClr val="00B050"/>
                </a:solidFill>
              </a:rPr>
              <a:t>on our held-out test set </a:t>
            </a:r>
            <a:endParaRPr kumimoji="1" lang="zh-CN" altLang="en-US" b="1" dirty="0">
              <a:solidFill>
                <a:srgbClr val="00B050"/>
              </a:solidFill>
            </a:endParaRPr>
          </a:p>
        </p:txBody>
      </p:sp>
    </p:spTree>
    <p:extLst>
      <p:ext uri="{BB962C8B-B14F-4D97-AF65-F5344CB8AC3E}">
        <p14:creationId xmlns:p14="http://schemas.microsoft.com/office/powerpoint/2010/main" val="314181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a:extLst>
              <a:ext uri="{FF2B5EF4-FFF2-40B4-BE49-F238E27FC236}">
                <a16:creationId xmlns:a16="http://schemas.microsoft.com/office/drawing/2014/main" id="{E5422CF3-EFB2-42E2-B849-7300B3F8F75C}"/>
              </a:ext>
            </a:extLst>
          </p:cNvPr>
          <p:cNvSpPr>
            <a:spLocks noGrp="1"/>
          </p:cNvSpPr>
          <p:nvPr>
            <p:ph type="title"/>
          </p:nvPr>
        </p:nvSpPr>
        <p:spPr>
          <a:xfrm>
            <a:off x="383821" y="355433"/>
            <a:ext cx="4526933" cy="807674"/>
          </a:xfrm>
          <a:noFill/>
        </p:spPr>
        <p:txBody>
          <a:bodyPr anchor="t">
            <a:normAutofit fontScale="90000"/>
          </a:bodyPr>
          <a:lstStyle/>
          <a:p>
            <a:r>
              <a:rPr lang="en-US" altLang="zh-CN" sz="4800" b="1" dirty="0">
                <a:solidFill>
                  <a:schemeClr val="bg1"/>
                </a:solidFill>
              </a:rPr>
              <a:t>Literature review :</a:t>
            </a:r>
            <a:br>
              <a:rPr lang="en-US" altLang="zh-CN" sz="4800" b="1" dirty="0">
                <a:solidFill>
                  <a:schemeClr val="bg1"/>
                </a:solidFill>
              </a:rPr>
            </a:br>
            <a:br>
              <a:rPr lang="en-US" altLang="zh-CN" sz="4800" b="1" dirty="0">
                <a:solidFill>
                  <a:schemeClr val="bg1"/>
                </a:solidFill>
              </a:rPr>
            </a:br>
            <a:br>
              <a:rPr lang="en-US" altLang="zh-CN" sz="3600" b="1" dirty="0">
                <a:solidFill>
                  <a:schemeClr val="bg1"/>
                </a:solidFill>
              </a:rPr>
            </a:br>
            <a:br>
              <a:rPr lang="en-US" altLang="zh-CN" sz="3600" b="1" dirty="0">
                <a:solidFill>
                  <a:schemeClr val="bg1"/>
                </a:solidFill>
              </a:rPr>
            </a:br>
            <a:endParaRPr lang="en-US" sz="3600" b="1" dirty="0">
              <a:solidFill>
                <a:schemeClr val="bg1"/>
              </a:solidFill>
            </a:endParaRPr>
          </a:p>
        </p:txBody>
      </p:sp>
      <p:sp>
        <p:nvSpPr>
          <p:cNvPr id="29" name="Rectangle 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6" name="Straight Connector 45">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6" name="图片 5" descr="图形用户界面, 文本, 应用程序, 电子邮件&#10;&#10;描述已自动生成">
            <a:extLst>
              <a:ext uri="{FF2B5EF4-FFF2-40B4-BE49-F238E27FC236}">
                <a16:creationId xmlns:a16="http://schemas.microsoft.com/office/drawing/2014/main" id="{93CA0534-E17F-1C41-B3EF-6A7BD1014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84" y="2865755"/>
            <a:ext cx="10260720" cy="3377487"/>
          </a:xfrm>
          <a:prstGeom prst="rect">
            <a:avLst/>
          </a:prstGeom>
        </p:spPr>
      </p:pic>
      <p:pic>
        <p:nvPicPr>
          <p:cNvPr id="8" name="图片 7" descr="文本&#10;&#10;中度可信度描述已自动生成">
            <a:extLst>
              <a:ext uri="{FF2B5EF4-FFF2-40B4-BE49-F238E27FC236}">
                <a16:creationId xmlns:a16="http://schemas.microsoft.com/office/drawing/2014/main" id="{099A87D2-4C30-0846-B704-88D058F8B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00" y="1236540"/>
            <a:ext cx="10305904" cy="1315647"/>
          </a:xfrm>
          <a:prstGeom prst="rect">
            <a:avLst/>
          </a:prstGeom>
        </p:spPr>
      </p:pic>
    </p:spTree>
    <p:extLst>
      <p:ext uri="{BB962C8B-B14F-4D97-AF65-F5344CB8AC3E}">
        <p14:creationId xmlns:p14="http://schemas.microsoft.com/office/powerpoint/2010/main" val="1202309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417F0B257BEA498856D084EF172BD3" ma:contentTypeVersion="8" ma:contentTypeDescription="Create a new document." ma:contentTypeScope="" ma:versionID="28b1885b698336f0440bb87af3213635">
  <xsd:schema xmlns:xsd="http://www.w3.org/2001/XMLSchema" xmlns:xs="http://www.w3.org/2001/XMLSchema" xmlns:p="http://schemas.microsoft.com/office/2006/metadata/properties" xmlns:ns2="fd0f8ade-2421-45ba-92b6-7d91fce7d4c0" xmlns:ns3="8c621b9a-0fa0-423b-bead-f98d296b4f15" targetNamespace="http://schemas.microsoft.com/office/2006/metadata/properties" ma:root="true" ma:fieldsID="c8dd680a8003822ec1bca6f201454eb1" ns2:_="" ns3:_="">
    <xsd:import namespace="fd0f8ade-2421-45ba-92b6-7d91fce7d4c0"/>
    <xsd:import namespace="8c621b9a-0fa0-423b-bead-f98d296b4f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0f8ade-2421-45ba-92b6-7d91fce7d4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621b9a-0fa0-423b-bead-f98d296b4f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E71D78-97A9-4B87-ADF0-827BFA1935B6}">
  <ds:schemaRefs>
    <ds:schemaRef ds:uri="http://purl.org/dc/terms/"/>
    <ds:schemaRef ds:uri="http://schemas.openxmlformats.org/package/2006/metadata/core-properties"/>
    <ds:schemaRef ds:uri="fd0f8ade-2421-45ba-92b6-7d91fce7d4c0"/>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8c621b9a-0fa0-423b-bead-f98d296b4f15"/>
    <ds:schemaRef ds:uri="http://www.w3.org/XML/1998/namespace"/>
  </ds:schemaRefs>
</ds:datastoreItem>
</file>

<file path=customXml/itemProps2.xml><?xml version="1.0" encoding="utf-8"?>
<ds:datastoreItem xmlns:ds="http://schemas.openxmlformats.org/officeDocument/2006/customXml" ds:itemID="{8B7E106A-BCE2-45C6-B3E8-16D54309AC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0f8ade-2421-45ba-92b6-7d91fce7d4c0"/>
    <ds:schemaRef ds:uri="8c621b9a-0fa0-423b-bead-f98d296b4f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AD1D66-9401-49FC-A177-4A7824ACFBF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429</TotalTime>
  <Words>840</Words>
  <Application>Microsoft Office PowerPoint</Application>
  <PresentationFormat>宽屏</PresentationFormat>
  <Paragraphs>106</Paragraphs>
  <Slides>21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21</vt:i4>
      </vt:variant>
    </vt:vector>
  </HeadingPairs>
  <TitlesOfParts>
    <vt:vector size="25" baseType="lpstr">
      <vt:lpstr>Arial</vt:lpstr>
      <vt:lpstr>Calibri</vt:lpstr>
      <vt:lpstr>Calibri Light</vt:lpstr>
      <vt:lpstr>Office Theme</vt:lpstr>
      <vt:lpstr>PowerPoint 演示文稿</vt:lpstr>
      <vt:lpstr>Task Problem</vt:lpstr>
      <vt:lpstr>What we have used:  - Models: LSTM, CNN, MLP, XGBOOST  - Features: 90 traditional features + features extracted by CNN+LSTM  - Model Ensemble: Voting, Stacking  - Tricks: Swap Q1&amp;Q2 (more data), Magic features, Post-processing  - Finally, Kaggle Submission Rank 279/3295 </vt:lpstr>
      <vt:lpstr>Final Result (Bronze Medal )</vt:lpstr>
      <vt:lpstr>Literature review :    </vt:lpstr>
      <vt:lpstr>Literature review :    </vt:lpstr>
      <vt:lpstr>Literature review :    </vt:lpstr>
      <vt:lpstr>1. Cut off half of the model 2. Change the model  from asymmetric to symmetric  3. reduce dimension to 300D for word and 30D for sentence     </vt:lpstr>
      <vt:lpstr>Literature review :    </vt:lpstr>
      <vt:lpstr>PowerPoint 演示文稿</vt:lpstr>
      <vt:lpstr>Feature Engineering </vt:lpstr>
      <vt:lpstr>Model Ensemble: Voting                                             Simple but extremely useful, especially when score is not too high. </vt:lpstr>
      <vt:lpstr>Model Ensemble: Stacking                                             two-layer-stacking-model </vt:lpstr>
      <vt:lpstr>CNN based model  CNN in NLP?</vt:lpstr>
      <vt:lpstr>Bidirectional LSTM model </vt:lpstr>
      <vt:lpstr>MLP model     Simple but useful</vt:lpstr>
      <vt:lpstr>Attention Layer Example</vt:lpstr>
      <vt:lpstr>Model Performance After Getting Features Classic Model Never Dies!</vt:lpstr>
      <vt:lpstr>Conclusion &amp; Analysis:</vt:lpstr>
      <vt:lpstr>Conclusion &amp; Analysis: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Electrochemistry</dc:title>
  <dc:creator>Lu, Yicheng</dc:creator>
  <cp:lastModifiedBy>中博 朱</cp:lastModifiedBy>
  <cp:revision>65</cp:revision>
  <dcterms:created xsi:type="dcterms:W3CDTF">2019-05-19T11:37:26Z</dcterms:created>
  <dcterms:modified xsi:type="dcterms:W3CDTF">2021-05-27T15:47:54Z</dcterms:modified>
</cp:coreProperties>
</file>